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5"/>
  </p:sldMasterIdLst>
  <p:notesMasterIdLst>
    <p:notesMasterId r:id="rId19"/>
  </p:notesMasterIdLst>
  <p:handoutMasterIdLst>
    <p:handoutMasterId r:id="rId20"/>
  </p:handoutMasterIdLst>
  <p:sldIdLst>
    <p:sldId id="368" r:id="rId6"/>
    <p:sldId id="374" r:id="rId7"/>
    <p:sldId id="375" r:id="rId8"/>
    <p:sldId id="380" r:id="rId9"/>
    <p:sldId id="382" r:id="rId10"/>
    <p:sldId id="295" r:id="rId11"/>
    <p:sldId id="378" r:id="rId12"/>
    <p:sldId id="376" r:id="rId13"/>
    <p:sldId id="367" r:id="rId14"/>
    <p:sldId id="377" r:id="rId15"/>
    <p:sldId id="383" r:id="rId16"/>
    <p:sldId id="379" r:id="rId17"/>
    <p:sldId id="263" r:id="rId18"/>
  </p:sldIdLst>
  <p:sldSz cx="14630400" cy="8229600"/>
  <p:notesSz cx="6858000" cy="9144000"/>
  <p:defaultTextStyle>
    <a:defPPr>
      <a:defRPr lang="en-US"/>
    </a:defPPr>
    <a:lvl1pPr marL="0" algn="l" defTabSz="731520" rtl="0" eaLnBrk="1" latinLnBrk="0" hangingPunct="1">
      <a:defRPr sz="2880" kern="1200">
        <a:solidFill>
          <a:schemeClr val="tx1"/>
        </a:solidFill>
        <a:latin typeface="+mn-lt"/>
        <a:ea typeface="+mn-ea"/>
        <a:cs typeface="+mn-cs"/>
      </a:defRPr>
    </a:lvl1pPr>
    <a:lvl2pPr marL="731520" algn="l" defTabSz="731520" rtl="0" eaLnBrk="1" latinLnBrk="0" hangingPunct="1">
      <a:defRPr sz="2880" kern="1200">
        <a:solidFill>
          <a:schemeClr val="tx1"/>
        </a:solidFill>
        <a:latin typeface="+mn-lt"/>
        <a:ea typeface="+mn-ea"/>
        <a:cs typeface="+mn-cs"/>
      </a:defRPr>
    </a:lvl2pPr>
    <a:lvl3pPr marL="1463040" algn="l" defTabSz="731520" rtl="0" eaLnBrk="1" latinLnBrk="0" hangingPunct="1">
      <a:defRPr sz="2880" kern="1200">
        <a:solidFill>
          <a:schemeClr val="tx1"/>
        </a:solidFill>
        <a:latin typeface="+mn-lt"/>
        <a:ea typeface="+mn-ea"/>
        <a:cs typeface="+mn-cs"/>
      </a:defRPr>
    </a:lvl3pPr>
    <a:lvl4pPr marL="2194560" algn="l" defTabSz="731520" rtl="0" eaLnBrk="1" latinLnBrk="0" hangingPunct="1">
      <a:defRPr sz="2880" kern="1200">
        <a:solidFill>
          <a:schemeClr val="tx1"/>
        </a:solidFill>
        <a:latin typeface="+mn-lt"/>
        <a:ea typeface="+mn-ea"/>
        <a:cs typeface="+mn-cs"/>
      </a:defRPr>
    </a:lvl4pPr>
    <a:lvl5pPr marL="2926080" algn="l" defTabSz="731520" rtl="0" eaLnBrk="1" latinLnBrk="0" hangingPunct="1">
      <a:defRPr sz="2880" kern="1200">
        <a:solidFill>
          <a:schemeClr val="tx1"/>
        </a:solidFill>
        <a:latin typeface="+mn-lt"/>
        <a:ea typeface="+mn-ea"/>
        <a:cs typeface="+mn-cs"/>
      </a:defRPr>
    </a:lvl5pPr>
    <a:lvl6pPr marL="3657600" algn="l" defTabSz="731520" rtl="0" eaLnBrk="1" latinLnBrk="0" hangingPunct="1">
      <a:defRPr sz="2880" kern="1200">
        <a:solidFill>
          <a:schemeClr val="tx1"/>
        </a:solidFill>
        <a:latin typeface="+mn-lt"/>
        <a:ea typeface="+mn-ea"/>
        <a:cs typeface="+mn-cs"/>
      </a:defRPr>
    </a:lvl6pPr>
    <a:lvl7pPr marL="4389120" algn="l" defTabSz="731520" rtl="0" eaLnBrk="1" latinLnBrk="0" hangingPunct="1">
      <a:defRPr sz="2880" kern="1200">
        <a:solidFill>
          <a:schemeClr val="tx1"/>
        </a:solidFill>
        <a:latin typeface="+mn-lt"/>
        <a:ea typeface="+mn-ea"/>
        <a:cs typeface="+mn-cs"/>
      </a:defRPr>
    </a:lvl7pPr>
    <a:lvl8pPr marL="5120640" algn="l" defTabSz="731520" rtl="0" eaLnBrk="1" latinLnBrk="0" hangingPunct="1">
      <a:defRPr sz="2880" kern="1200">
        <a:solidFill>
          <a:schemeClr val="tx1"/>
        </a:solidFill>
        <a:latin typeface="+mn-lt"/>
        <a:ea typeface="+mn-ea"/>
        <a:cs typeface="+mn-cs"/>
      </a:defRPr>
    </a:lvl8pPr>
    <a:lvl9pPr marL="5852160" algn="l" defTabSz="731520" rtl="0" eaLnBrk="1" latinLnBrk="0" hangingPunct="1">
      <a:defRPr sz="288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92">
          <p15:clr>
            <a:srgbClr val="A4A3A4"/>
          </p15:clr>
        </p15:guide>
        <p15:guide id="2" pos="460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31527"/>
    <a:srgbClr val="A21727"/>
    <a:srgbClr val="CC0000"/>
    <a:srgbClr val="B01C32"/>
    <a:srgbClr val="CCCDCC"/>
    <a:srgbClr val="EDEEED"/>
    <a:srgbClr val="872C90"/>
    <a:srgbClr val="C51C30"/>
    <a:srgbClr val="1AA594"/>
    <a:srgbClr val="90B267"/>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721" autoAdjust="0"/>
    <p:restoredTop sz="65758" autoAdjust="0"/>
  </p:normalViewPr>
  <p:slideViewPr>
    <p:cSldViewPr snapToGrid="0" snapToObjects="1" showGuides="1">
      <p:cViewPr varScale="1">
        <p:scale>
          <a:sx n="60" d="100"/>
          <a:sy n="60" d="100"/>
        </p:scale>
        <p:origin x="2304" y="192"/>
      </p:cViewPr>
      <p:guideLst>
        <p:guide orient="horz" pos="2592"/>
        <p:guide pos="460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notesMaster" Target="notesMasters/notes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84B8A31-2B9F-A94B-A2CC-00F18DA57334}" type="datetimeFigureOut">
              <a:rPr lang="en-US" smtClean="0"/>
              <a:pPr/>
              <a:t>4/12/20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F0F604B-6C0D-8446-A61A-2AA75F371917}" type="slidenum">
              <a:rPr lang="en-US" smtClean="0"/>
              <a:pPr/>
              <a:t>‹#›</a:t>
            </a:fld>
            <a:endParaRPr lang="en-US"/>
          </a:p>
        </p:txBody>
      </p:sp>
    </p:spTree>
    <p:extLst>
      <p:ext uri="{BB962C8B-B14F-4D97-AF65-F5344CB8AC3E}">
        <p14:creationId xmlns:p14="http://schemas.microsoft.com/office/powerpoint/2010/main" val="1320943930"/>
      </p:ext>
    </p:extLst>
  </p:cSld>
  <p:clrMap bg1="lt1" tx1="dk1" bg2="lt2" tx2="dk2" accent1="accent1" accent2="accent2" accent3="accent3" accent4="accent4" accent5="accent5" accent6="accent6" hlink="hlink" folHlink="folHlink"/>
</p:handoutMaster>
</file>

<file path=ppt/media/image10.png>
</file>

<file path=ppt/media/image11.tiff>
</file>

<file path=ppt/media/image12.png>
</file>

<file path=ppt/media/image13.png>
</file>

<file path=ppt/media/image14.png>
</file>

<file path=ppt/media/image15.png>
</file>

<file path=ppt/media/image16.png>
</file>

<file path=ppt/media/image17.png>
</file>

<file path=ppt/media/image18.jpeg>
</file>

<file path=ppt/media/image3.jpeg>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81EC66E-FACF-7F40-AACA-BA49429FF6B3}" type="datetimeFigureOut">
              <a:rPr lang="en-US" smtClean="0"/>
              <a:pPr/>
              <a:t>4/12/20</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0BDDD1B-7981-514B-B211-D97C9422D57B}" type="slidenum">
              <a:rPr lang="en-US" smtClean="0"/>
              <a:pPr/>
              <a:t>‹#›</a:t>
            </a:fld>
            <a:endParaRPr lang="en-US"/>
          </a:p>
        </p:txBody>
      </p:sp>
    </p:spTree>
    <p:extLst>
      <p:ext uri="{BB962C8B-B14F-4D97-AF65-F5344CB8AC3E}">
        <p14:creationId xmlns:p14="http://schemas.microsoft.com/office/powerpoint/2010/main" val="1375952119"/>
      </p:ext>
    </p:extLst>
  </p:cSld>
  <p:clrMap bg1="lt1" tx1="dk1" bg2="lt2" tx2="dk2" accent1="accent1" accent2="accent2" accent3="accent3" accent4="accent4" accent5="accent5" accent6="accent6" hlink="hlink" folHlink="folHlink"/>
  <p:notesStyle>
    <a:lvl1pPr marL="0" algn="l" defTabSz="731520" rtl="0" eaLnBrk="1" latinLnBrk="0" hangingPunct="1">
      <a:defRPr sz="1920" kern="1200">
        <a:solidFill>
          <a:schemeClr val="tx1"/>
        </a:solidFill>
        <a:latin typeface="+mn-lt"/>
        <a:ea typeface="+mn-ea"/>
        <a:cs typeface="+mn-cs"/>
      </a:defRPr>
    </a:lvl1pPr>
    <a:lvl2pPr marL="731520" algn="l" defTabSz="731520" rtl="0" eaLnBrk="1" latinLnBrk="0" hangingPunct="1">
      <a:defRPr sz="1920" kern="1200">
        <a:solidFill>
          <a:schemeClr val="tx1"/>
        </a:solidFill>
        <a:latin typeface="+mn-lt"/>
        <a:ea typeface="+mn-ea"/>
        <a:cs typeface="+mn-cs"/>
      </a:defRPr>
    </a:lvl2pPr>
    <a:lvl3pPr marL="1463040" algn="l" defTabSz="731520" rtl="0" eaLnBrk="1" latinLnBrk="0" hangingPunct="1">
      <a:defRPr sz="1920" kern="1200">
        <a:solidFill>
          <a:schemeClr val="tx1"/>
        </a:solidFill>
        <a:latin typeface="+mn-lt"/>
        <a:ea typeface="+mn-ea"/>
        <a:cs typeface="+mn-cs"/>
      </a:defRPr>
    </a:lvl3pPr>
    <a:lvl4pPr marL="2194560" algn="l" defTabSz="731520" rtl="0" eaLnBrk="1" latinLnBrk="0" hangingPunct="1">
      <a:defRPr sz="1920" kern="1200">
        <a:solidFill>
          <a:schemeClr val="tx1"/>
        </a:solidFill>
        <a:latin typeface="+mn-lt"/>
        <a:ea typeface="+mn-ea"/>
        <a:cs typeface="+mn-cs"/>
      </a:defRPr>
    </a:lvl4pPr>
    <a:lvl5pPr marL="2926080" algn="l" defTabSz="731520" rtl="0" eaLnBrk="1" latinLnBrk="0" hangingPunct="1">
      <a:defRPr sz="1920" kern="1200">
        <a:solidFill>
          <a:schemeClr val="tx1"/>
        </a:solidFill>
        <a:latin typeface="+mn-lt"/>
        <a:ea typeface="+mn-ea"/>
        <a:cs typeface="+mn-cs"/>
      </a:defRPr>
    </a:lvl5pPr>
    <a:lvl6pPr marL="3657600" algn="l" defTabSz="731520" rtl="0" eaLnBrk="1" latinLnBrk="0" hangingPunct="1">
      <a:defRPr sz="1920" kern="1200">
        <a:solidFill>
          <a:schemeClr val="tx1"/>
        </a:solidFill>
        <a:latin typeface="+mn-lt"/>
        <a:ea typeface="+mn-ea"/>
        <a:cs typeface="+mn-cs"/>
      </a:defRPr>
    </a:lvl6pPr>
    <a:lvl7pPr marL="4389120" algn="l" defTabSz="731520" rtl="0" eaLnBrk="1" latinLnBrk="0" hangingPunct="1">
      <a:defRPr sz="1920" kern="1200">
        <a:solidFill>
          <a:schemeClr val="tx1"/>
        </a:solidFill>
        <a:latin typeface="+mn-lt"/>
        <a:ea typeface="+mn-ea"/>
        <a:cs typeface="+mn-cs"/>
      </a:defRPr>
    </a:lvl7pPr>
    <a:lvl8pPr marL="5120640" algn="l" defTabSz="731520" rtl="0" eaLnBrk="1" latinLnBrk="0" hangingPunct="1">
      <a:defRPr sz="1920" kern="1200">
        <a:solidFill>
          <a:schemeClr val="tx1"/>
        </a:solidFill>
        <a:latin typeface="+mn-lt"/>
        <a:ea typeface="+mn-ea"/>
        <a:cs typeface="+mn-cs"/>
      </a:defRPr>
    </a:lvl8pPr>
    <a:lvl9pPr marL="5852160" algn="l" defTabSz="731520" rtl="0" eaLnBrk="1" latinLnBrk="0" hangingPunct="1">
      <a:defRPr sz="192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pulse.utah.edu/program/COVID19/videos/daily-clinical-updates/april-3"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Goal: </a:t>
            </a:r>
          </a:p>
          <a:p>
            <a:r>
              <a:rPr lang="en-US" dirty="0"/>
              <a:t>Clarity to some of the ethical principles that might come in to play</a:t>
            </a:r>
          </a:p>
          <a:p>
            <a:r>
              <a:rPr lang="en-US" dirty="0"/>
              <a:t>Reassurance that even in the worst case, we (medicine at large) have a plan</a:t>
            </a:r>
          </a:p>
          <a:p>
            <a:r>
              <a:rPr lang="en-US" dirty="0"/>
              <a:t>Share some details.</a:t>
            </a:r>
          </a:p>
        </p:txBody>
      </p:sp>
      <p:sp>
        <p:nvSpPr>
          <p:cNvPr id="4" name="Slide Number Placeholder 3"/>
          <p:cNvSpPr>
            <a:spLocks noGrp="1"/>
          </p:cNvSpPr>
          <p:nvPr>
            <p:ph type="sldNum" sz="quarter" idx="5"/>
          </p:nvPr>
        </p:nvSpPr>
        <p:spPr/>
        <p:txBody>
          <a:bodyPr/>
          <a:lstStyle/>
          <a:p>
            <a:fld id="{60BDDD1B-7981-514B-B211-D97C9422D57B}" type="slidenum">
              <a:rPr lang="en-US" smtClean="0"/>
              <a:pPr/>
              <a:t>1</a:t>
            </a:fld>
            <a:endParaRPr lang="en-US"/>
          </a:p>
        </p:txBody>
      </p:sp>
    </p:spTree>
    <p:extLst>
      <p:ext uri="{BB962C8B-B14F-4D97-AF65-F5344CB8AC3E}">
        <p14:creationId xmlns:p14="http://schemas.microsoft.com/office/powerpoint/2010/main" val="14053885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731520" rtl="0" eaLnBrk="1" fontAlgn="auto" latinLnBrk="0" hangingPunct="1">
              <a:lnSpc>
                <a:spcPct val="100000"/>
              </a:lnSpc>
              <a:spcBef>
                <a:spcPts val="0"/>
              </a:spcBef>
              <a:spcAft>
                <a:spcPts val="0"/>
              </a:spcAft>
              <a:buClrTx/>
              <a:buSzTx/>
              <a:buFontTx/>
              <a:buNone/>
              <a:tabLst/>
              <a:defRPr/>
            </a:pPr>
            <a:r>
              <a:rPr lang="en-US" sz="1920" kern="1200" dirty="0">
                <a:solidFill>
                  <a:schemeClr val="tx1"/>
                </a:solidFill>
                <a:effectLst/>
                <a:latin typeface="+mn-lt"/>
                <a:ea typeface="+mn-ea"/>
                <a:cs typeface="+mn-cs"/>
              </a:rPr>
              <a:t>We have been here once before with dialysis - deciding who lives or dies based on dialysis (and, transplant) criteria. </a:t>
            </a:r>
          </a:p>
          <a:p>
            <a:endParaRPr lang="en-US" dirty="0"/>
          </a:p>
          <a:p>
            <a:r>
              <a:rPr lang="en-US" dirty="0"/>
              <a:t>Precedent for this conflict: Rationing Care</a:t>
            </a:r>
          </a:p>
          <a:p>
            <a:endParaRPr lang="en-US" dirty="0"/>
          </a:p>
          <a:p>
            <a:r>
              <a:rPr lang="en-US" dirty="0"/>
              <a:t>1962 – The God Squad, deciding who lives and dies = who gets the first 10 dialysis units. The other 30 dies. </a:t>
            </a:r>
          </a:p>
          <a:p>
            <a:endParaRPr lang="en-US" dirty="0"/>
          </a:p>
          <a:p>
            <a:r>
              <a:rPr lang="en-US" dirty="0"/>
              <a:t>This is the start of medical ethics and rationing.</a:t>
            </a:r>
          </a:p>
        </p:txBody>
      </p:sp>
      <p:sp>
        <p:nvSpPr>
          <p:cNvPr id="4" name="Slide Number Placeholder 3"/>
          <p:cNvSpPr>
            <a:spLocks noGrp="1"/>
          </p:cNvSpPr>
          <p:nvPr>
            <p:ph type="sldNum" sz="quarter" idx="5"/>
          </p:nvPr>
        </p:nvSpPr>
        <p:spPr/>
        <p:txBody>
          <a:bodyPr/>
          <a:lstStyle/>
          <a:p>
            <a:fld id="{60BDDD1B-7981-514B-B211-D97C9422D57B}" type="slidenum">
              <a:rPr lang="en-US" smtClean="0"/>
              <a:pPr/>
              <a:t>10</a:t>
            </a:fld>
            <a:endParaRPr lang="en-US"/>
          </a:p>
        </p:txBody>
      </p:sp>
    </p:spTree>
    <p:extLst>
      <p:ext uri="{BB962C8B-B14F-4D97-AF65-F5344CB8AC3E}">
        <p14:creationId xmlns:p14="http://schemas.microsoft.com/office/powerpoint/2010/main" val="25388284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73152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60BDDD1B-7981-514B-B211-D97C9422D57B}" type="slidenum">
              <a:rPr lang="en-US" smtClean="0"/>
              <a:pPr/>
              <a:t>11</a:t>
            </a:fld>
            <a:endParaRPr lang="en-US"/>
          </a:p>
        </p:txBody>
      </p:sp>
    </p:spTree>
    <p:extLst>
      <p:ext uri="{BB962C8B-B14F-4D97-AF65-F5344CB8AC3E}">
        <p14:creationId xmlns:p14="http://schemas.microsoft.com/office/powerpoint/2010/main" val="1200752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sz="1920" kern="1200" dirty="0">
                <a:solidFill>
                  <a:schemeClr val="tx1"/>
                </a:solidFill>
                <a:effectLst/>
                <a:latin typeface="+mn-lt"/>
                <a:ea typeface="+mn-ea"/>
                <a:cs typeface="+mn-cs"/>
              </a:rPr>
            </a:br>
            <a:r>
              <a:rPr lang="en-US" sz="1920" kern="1200" dirty="0">
                <a:solidFill>
                  <a:schemeClr val="tx1"/>
                </a:solidFill>
                <a:effectLst/>
                <a:latin typeface="+mn-lt"/>
                <a:ea typeface="+mn-ea"/>
                <a:cs typeface="+mn-cs"/>
              </a:rPr>
              <a:t>-Do we, as the recipient’s of societies resources to train doctors, have an obligation to society? --</a:t>
            </a:r>
          </a:p>
          <a:p>
            <a:r>
              <a:rPr lang="en-US" sz="1920" kern="1200" dirty="0">
                <a:solidFill>
                  <a:schemeClr val="tx1"/>
                </a:solidFill>
                <a:effectLst/>
                <a:latin typeface="+mn-lt"/>
                <a:ea typeface="+mn-ea"/>
                <a:cs typeface="+mn-cs"/>
              </a:rPr>
              <a:t>PPE shortages: do we have an obligation to work? </a:t>
            </a:r>
          </a:p>
          <a:p>
            <a:br>
              <a:rPr lang="en-US" sz="1920" kern="1200" dirty="0">
                <a:solidFill>
                  <a:schemeClr val="tx1"/>
                </a:solidFill>
                <a:effectLst/>
                <a:latin typeface="+mn-lt"/>
                <a:ea typeface="+mn-ea"/>
                <a:cs typeface="+mn-cs"/>
              </a:rPr>
            </a:br>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a:t>
            </a:r>
          </a:p>
          <a:p>
            <a:r>
              <a:rPr lang="en-US" sz="1920" kern="1200" dirty="0">
                <a:solidFill>
                  <a:schemeClr val="tx1"/>
                </a:solidFill>
                <a:effectLst/>
                <a:latin typeface="+mn-lt"/>
                <a:ea typeface="+mn-ea"/>
                <a:cs typeface="+mn-cs"/>
              </a:rPr>
              <a:t>Closing shot: how do you think we should decide who gets vaccinated first when it becomes available? </a:t>
            </a:r>
          </a:p>
          <a:p>
            <a:br>
              <a:rPr lang="en-US" sz="1920" kern="1200" dirty="0">
                <a:solidFill>
                  <a:schemeClr val="tx1"/>
                </a:solidFill>
                <a:effectLst/>
                <a:latin typeface="+mn-lt"/>
                <a:ea typeface="+mn-ea"/>
                <a:cs typeface="+mn-cs"/>
              </a:rPr>
            </a:br>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HCW for instrumental value… </a:t>
            </a:r>
          </a:p>
          <a:p>
            <a:br>
              <a:rPr lang="en-US" sz="1920" kern="1200" dirty="0">
                <a:solidFill>
                  <a:schemeClr val="tx1"/>
                </a:solidFill>
                <a:effectLst/>
                <a:latin typeface="+mn-lt"/>
                <a:ea typeface="+mn-ea"/>
                <a:cs typeface="+mn-cs"/>
              </a:rPr>
            </a:br>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By country? By$? By ability to restart the economy?  Older people? Younger people?</a:t>
            </a:r>
          </a:p>
          <a:p>
            <a:endParaRPr lang="en-US" dirty="0"/>
          </a:p>
        </p:txBody>
      </p:sp>
      <p:sp>
        <p:nvSpPr>
          <p:cNvPr id="4" name="Slide Number Placeholder 3"/>
          <p:cNvSpPr>
            <a:spLocks noGrp="1"/>
          </p:cNvSpPr>
          <p:nvPr>
            <p:ph type="sldNum" sz="quarter" idx="5"/>
          </p:nvPr>
        </p:nvSpPr>
        <p:spPr/>
        <p:txBody>
          <a:bodyPr/>
          <a:lstStyle/>
          <a:p>
            <a:fld id="{60BDDD1B-7981-514B-B211-D97C9422D57B}" type="slidenum">
              <a:rPr lang="en-US" smtClean="0"/>
              <a:pPr/>
              <a:t>12</a:t>
            </a:fld>
            <a:endParaRPr lang="en-US"/>
          </a:p>
        </p:txBody>
      </p:sp>
    </p:spTree>
    <p:extLst>
      <p:ext uri="{BB962C8B-B14F-4D97-AF65-F5344CB8AC3E}">
        <p14:creationId xmlns:p14="http://schemas.microsoft.com/office/powerpoint/2010/main" val="9321765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BDDD1B-7981-514B-B211-D97C9422D57B}" type="slidenum">
              <a:rPr lang="en-US" smtClean="0"/>
              <a:pPr/>
              <a:t>13</a:t>
            </a:fld>
            <a:endParaRPr lang="en-US"/>
          </a:p>
        </p:txBody>
      </p:sp>
    </p:spTree>
    <p:extLst>
      <p:ext uri="{BB962C8B-B14F-4D97-AF65-F5344CB8AC3E}">
        <p14:creationId xmlns:p14="http://schemas.microsoft.com/office/powerpoint/2010/main" val="6099376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920" kern="1200" dirty="0">
                <a:solidFill>
                  <a:schemeClr val="tx1"/>
                </a:solidFill>
                <a:effectLst/>
                <a:latin typeface="+mn-lt"/>
                <a:ea typeface="+mn-ea"/>
                <a:cs typeface="+mn-cs"/>
              </a:rPr>
              <a:t>Moral distress: </a:t>
            </a:r>
            <a:r>
              <a:rPr lang="en-US" sz="1920" b="1" i="0" kern="1200" dirty="0">
                <a:solidFill>
                  <a:schemeClr val="tx1"/>
                </a:solidFill>
                <a:effectLst/>
                <a:latin typeface="+mn-lt"/>
                <a:ea typeface="+mn-ea"/>
                <a:cs typeface="+mn-cs"/>
              </a:rPr>
              <a:t>Moral distress</a:t>
            </a:r>
            <a:r>
              <a:rPr lang="en-US" sz="1920" b="0" i="0" kern="1200" dirty="0">
                <a:solidFill>
                  <a:schemeClr val="tx1"/>
                </a:solidFill>
                <a:effectLst/>
                <a:latin typeface="+mn-lt"/>
                <a:ea typeface="+mn-ea"/>
                <a:cs typeface="+mn-cs"/>
              </a:rPr>
              <a:t> is the emotional state that arises from a situation when a provider feels that the ethically correct action to take is different from what he or she is tasked with doing. When policies or procedures prevent a provider from doing what he or she thinks is right, that presents a </a:t>
            </a:r>
            <a:r>
              <a:rPr lang="en-US" sz="1920" b="1" i="0" kern="1200" dirty="0">
                <a:solidFill>
                  <a:schemeClr val="tx1"/>
                </a:solidFill>
                <a:effectLst/>
                <a:latin typeface="+mn-lt"/>
                <a:ea typeface="+mn-ea"/>
                <a:cs typeface="+mn-cs"/>
              </a:rPr>
              <a:t>moral</a:t>
            </a:r>
            <a:r>
              <a:rPr lang="en-US" sz="1920" b="0" i="0" kern="1200" dirty="0">
                <a:solidFill>
                  <a:schemeClr val="tx1"/>
                </a:solidFill>
                <a:effectLst/>
                <a:latin typeface="+mn-lt"/>
                <a:ea typeface="+mn-ea"/>
                <a:cs typeface="+mn-cs"/>
              </a:rPr>
              <a:t> dilemma. </a:t>
            </a:r>
          </a:p>
          <a:p>
            <a:r>
              <a:rPr lang="en-US" sz="1920" b="0" i="0" kern="1200" dirty="0">
                <a:solidFill>
                  <a:schemeClr val="tx1"/>
                </a:solidFill>
                <a:effectLst/>
                <a:latin typeface="+mn-lt"/>
                <a:ea typeface="+mn-ea"/>
                <a:cs typeface="+mn-cs"/>
              </a:rPr>
              <a:t>=&gt; Extension: acting in a morally ambiguous situation: anticipatory moral distress?</a:t>
            </a:r>
            <a:endParaRPr lang="en-US" sz="192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0BDDD1B-7981-514B-B211-D97C9422D57B}" type="slidenum">
              <a:rPr lang="en-US" smtClean="0"/>
              <a:pPr/>
              <a:t>2</a:t>
            </a:fld>
            <a:endParaRPr lang="en-US"/>
          </a:p>
        </p:txBody>
      </p:sp>
    </p:spTree>
    <p:extLst>
      <p:ext uri="{BB962C8B-B14F-4D97-AF65-F5344CB8AC3E}">
        <p14:creationId xmlns:p14="http://schemas.microsoft.com/office/powerpoint/2010/main" val="34165719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920" kern="1200" dirty="0">
                <a:solidFill>
                  <a:schemeClr val="tx1"/>
                </a:solidFill>
                <a:effectLst/>
                <a:latin typeface="+mn-lt"/>
                <a:ea typeface="+mn-ea"/>
                <a:cs typeface="+mn-cs"/>
              </a:rPr>
              <a:t>Principles of Medical Ethics: </a:t>
            </a:r>
          </a:p>
          <a:p>
            <a:r>
              <a:rPr lang="en-US" sz="1920" kern="1200" dirty="0">
                <a:solidFill>
                  <a:schemeClr val="tx1"/>
                </a:solidFill>
                <a:effectLst/>
                <a:latin typeface="+mn-lt"/>
                <a:ea typeface="+mn-ea"/>
                <a:cs typeface="+mn-cs"/>
              </a:rPr>
              <a:t>Autonomy - informed and understand to make decisions free from coercion</a:t>
            </a:r>
          </a:p>
          <a:p>
            <a:r>
              <a:rPr lang="en-US" sz="1920" kern="1200" dirty="0">
                <a:solidFill>
                  <a:schemeClr val="tx1"/>
                </a:solidFill>
                <a:effectLst/>
                <a:latin typeface="+mn-lt"/>
                <a:ea typeface="+mn-ea"/>
                <a:cs typeface="+mn-cs"/>
              </a:rPr>
              <a:t>Justice - benefits distributed equally among groups in society - requires, fair distribution of scarce resources</a:t>
            </a:r>
          </a:p>
          <a:p>
            <a:r>
              <a:rPr lang="en-US" sz="1920" kern="1200" dirty="0">
                <a:solidFill>
                  <a:schemeClr val="tx1"/>
                </a:solidFill>
                <a:effectLst/>
                <a:latin typeface="+mn-lt"/>
                <a:ea typeface="+mn-ea"/>
                <a:cs typeface="+mn-cs"/>
              </a:rPr>
              <a:t>Beneficence - intent of doing good to the patient</a:t>
            </a:r>
          </a:p>
          <a:p>
            <a:r>
              <a:rPr lang="en-US" sz="1920" kern="1200" dirty="0">
                <a:solidFill>
                  <a:schemeClr val="tx1"/>
                </a:solidFill>
                <a:effectLst/>
                <a:latin typeface="+mn-lt"/>
                <a:ea typeface="+mn-ea"/>
                <a:cs typeface="+mn-cs"/>
              </a:rPr>
              <a:t>Non-malfeasance - avoid doing harm, either by </a:t>
            </a:r>
            <a:r>
              <a:rPr lang="en-US" sz="1920" b="1" kern="1200" dirty="0">
                <a:solidFill>
                  <a:schemeClr val="tx1"/>
                </a:solidFill>
                <a:effectLst/>
                <a:latin typeface="+mn-lt"/>
                <a:ea typeface="+mn-ea"/>
                <a:cs typeface="+mn-cs"/>
              </a:rPr>
              <a:t>commission or omission</a:t>
            </a:r>
            <a:endParaRPr lang="en-US" sz="1920" kern="1200" dirty="0">
              <a:solidFill>
                <a:schemeClr val="tx1"/>
              </a:solidFill>
              <a:effectLst/>
              <a:latin typeface="+mn-lt"/>
              <a:ea typeface="+mn-ea"/>
              <a:cs typeface="+mn-cs"/>
            </a:endParaRP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What do we do when they conflict? </a:t>
            </a:r>
          </a:p>
          <a:p>
            <a:endParaRPr lang="en-US" sz="1920" kern="1200" dirty="0">
              <a:solidFill>
                <a:schemeClr val="tx1"/>
              </a:solidFill>
              <a:effectLst/>
              <a:latin typeface="+mn-lt"/>
              <a:ea typeface="+mn-ea"/>
              <a:cs typeface="+mn-cs"/>
            </a:endParaRPr>
          </a:p>
          <a:p>
            <a:r>
              <a:rPr lang="en-US" dirty="0"/>
              <a:t>”It is commonly agreed that, ever since the beginnings of ethical reflection, </a:t>
            </a:r>
            <a:r>
              <a:rPr lang="en-US" b="1" dirty="0"/>
              <a:t>non-maleficence has been the most important of all principles</a:t>
            </a:r>
            <a:r>
              <a:rPr lang="en-US" dirty="0"/>
              <a:t>, and should be given priority when in conflict with others (2)”</a:t>
            </a:r>
            <a:endParaRPr lang="en-US" sz="1920" kern="1200" dirty="0">
              <a:solidFill>
                <a:schemeClr val="tx1"/>
              </a:solidFill>
              <a:effectLst/>
              <a:latin typeface="+mn-lt"/>
              <a:ea typeface="+mn-ea"/>
              <a:cs typeface="+mn-cs"/>
            </a:endParaRPr>
          </a:p>
          <a:p>
            <a:br>
              <a:rPr lang="en-US" sz="1920" kern="1200" dirty="0">
                <a:solidFill>
                  <a:schemeClr val="tx1"/>
                </a:solidFill>
                <a:effectLst/>
                <a:latin typeface="+mn-lt"/>
                <a:ea typeface="+mn-ea"/>
                <a:cs typeface="+mn-cs"/>
              </a:rPr>
            </a:br>
            <a:r>
              <a:rPr lang="en-US" sz="1920" kern="1200" dirty="0">
                <a:solidFill>
                  <a:schemeClr val="tx1"/>
                </a:solidFill>
                <a:effectLst/>
                <a:latin typeface="+mn-lt"/>
                <a:ea typeface="+mn-ea"/>
                <a:cs typeface="+mn-cs"/>
              </a:rPr>
              <a:t>However, our intuitions break down </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0BDDD1B-7981-514B-B211-D97C9422D57B}" type="slidenum">
              <a:rPr lang="en-US" smtClean="0"/>
              <a:pPr/>
              <a:t>3</a:t>
            </a:fld>
            <a:endParaRPr lang="en-US"/>
          </a:p>
        </p:txBody>
      </p:sp>
    </p:spTree>
    <p:extLst>
      <p:ext uri="{BB962C8B-B14F-4D97-AF65-F5344CB8AC3E}">
        <p14:creationId xmlns:p14="http://schemas.microsoft.com/office/powerpoint/2010/main" val="17752898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920" kern="1200" dirty="0">
                <a:solidFill>
                  <a:schemeClr val="tx1"/>
                </a:solidFill>
                <a:effectLst/>
                <a:latin typeface="+mn-lt"/>
                <a:ea typeface="+mn-ea"/>
                <a:cs typeface="+mn-cs"/>
              </a:rPr>
              <a:t>Say you have a 45M on the ventilator with severe ARDS. He has very stiff, fibroses lungs he has been on the vent for a week and not made progress- long time required. You can terminally extubate - against the patient and family’s wishes - to use that ventilator to save potentially many more (or 1 more, but with a greater chance of success)</a:t>
            </a:r>
          </a:p>
          <a:p>
            <a:br>
              <a:rPr lang="en-US" sz="1920" kern="1200" dirty="0">
                <a:solidFill>
                  <a:schemeClr val="tx1"/>
                </a:solidFill>
                <a:effectLst/>
                <a:latin typeface="+mn-lt"/>
                <a:ea typeface="+mn-ea"/>
                <a:cs typeface="+mn-cs"/>
              </a:rPr>
            </a:br>
            <a:r>
              <a:rPr lang="en-US" sz="1920" kern="1200" dirty="0">
                <a:solidFill>
                  <a:schemeClr val="tx1"/>
                </a:solidFill>
                <a:effectLst/>
                <a:latin typeface="+mn-lt"/>
                <a:ea typeface="+mn-ea"/>
                <a:cs typeface="+mn-cs"/>
              </a:rPr>
              <a:t>Note: this is not a case of futility. The ventilated patient might live. </a:t>
            </a: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Generalized: should we withdraw ventilation from someone to give to another with better chance of surviving? </a:t>
            </a:r>
          </a:p>
          <a:p>
            <a:endParaRPr lang="en-US" dirty="0"/>
          </a:p>
          <a:p>
            <a:r>
              <a:rPr lang="en-US" dirty="0"/>
              <a:t>Beneficence and non-malfeasance are in direct conflict here. </a:t>
            </a:r>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Principle of beneficence suggests we try to do the greatest amount of good for the greatest amount of people… </a:t>
            </a:r>
          </a:p>
          <a:p>
            <a:r>
              <a:rPr lang="en-US" dirty="0"/>
              <a:t>Principle of </a:t>
            </a:r>
            <a:r>
              <a:rPr lang="en-US" dirty="0" err="1"/>
              <a:t>nonmalfecence</a:t>
            </a:r>
            <a:r>
              <a:rPr lang="en-US" dirty="0"/>
              <a:t> = don’t act to harm (either by omission or commission)</a:t>
            </a:r>
          </a:p>
          <a:p>
            <a:endParaRPr lang="en-US" dirty="0"/>
          </a:p>
          <a:p>
            <a:pPr marL="0" marR="0" lvl="0" indent="0" algn="l" defTabSz="731520" rtl="0" eaLnBrk="1" fontAlgn="auto" latinLnBrk="0" hangingPunct="1">
              <a:lnSpc>
                <a:spcPct val="100000"/>
              </a:lnSpc>
              <a:spcBef>
                <a:spcPts val="0"/>
              </a:spcBef>
              <a:spcAft>
                <a:spcPts val="0"/>
              </a:spcAft>
              <a:buClrTx/>
              <a:buSzTx/>
              <a:buFontTx/>
              <a:buNone/>
              <a:tabLst/>
              <a:defRPr/>
            </a:pPr>
            <a:r>
              <a:rPr lang="en-US" sz="1920" kern="1200" dirty="0">
                <a:solidFill>
                  <a:schemeClr val="tx1"/>
                </a:solidFill>
                <a:effectLst/>
                <a:latin typeface="+mn-lt"/>
                <a:ea typeface="+mn-ea"/>
                <a:cs typeface="+mn-cs"/>
              </a:rPr>
              <a:t>Focusing on ventilators because there have already been ventilator shortages in other parts of the country AND the provision of ventilator support is life-or-death. However, same considerations apply to other scarce resources (e.g. specialist expertise, ICU beds, dialysis machines, supplies of treatments if found effective, a vaccine once available, the next pandemic… etc.)</a:t>
            </a:r>
          </a:p>
          <a:p>
            <a:endParaRPr lang="en-US" dirty="0"/>
          </a:p>
        </p:txBody>
      </p:sp>
      <p:sp>
        <p:nvSpPr>
          <p:cNvPr id="4" name="Slide Number Placeholder 3"/>
          <p:cNvSpPr>
            <a:spLocks noGrp="1"/>
          </p:cNvSpPr>
          <p:nvPr>
            <p:ph type="sldNum" sz="quarter" idx="5"/>
          </p:nvPr>
        </p:nvSpPr>
        <p:spPr/>
        <p:txBody>
          <a:bodyPr/>
          <a:lstStyle/>
          <a:p>
            <a:fld id="{60BDDD1B-7981-514B-B211-D97C9422D57B}" type="slidenum">
              <a:rPr lang="en-US" smtClean="0"/>
              <a:pPr/>
              <a:t>4</a:t>
            </a:fld>
            <a:endParaRPr lang="en-US"/>
          </a:p>
        </p:txBody>
      </p:sp>
    </p:spTree>
    <p:extLst>
      <p:ext uri="{BB962C8B-B14F-4D97-AF65-F5344CB8AC3E}">
        <p14:creationId xmlns:p14="http://schemas.microsoft.com/office/powerpoint/2010/main" val="30263487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Likely less internal resistance: </a:t>
            </a:r>
          </a:p>
          <a:p>
            <a:endParaRPr lang="en-US" dirty="0"/>
          </a:p>
          <a:p>
            <a:pPr marL="0" marR="0" lvl="0" indent="0" algn="l" defTabSz="731520" rtl="0" eaLnBrk="1" fontAlgn="auto" latinLnBrk="0" hangingPunct="1">
              <a:lnSpc>
                <a:spcPct val="100000"/>
              </a:lnSpc>
              <a:spcBef>
                <a:spcPts val="0"/>
              </a:spcBef>
              <a:spcAft>
                <a:spcPts val="0"/>
              </a:spcAft>
              <a:buClrTx/>
              <a:buSzTx/>
              <a:buFontTx/>
              <a:buNone/>
              <a:tabLst/>
              <a:defRPr/>
            </a:pPr>
            <a:r>
              <a:rPr lang="en-US" sz="1920" b="1" i="0" kern="1200" dirty="0">
                <a:solidFill>
                  <a:schemeClr val="tx1"/>
                </a:solidFill>
                <a:effectLst/>
                <a:latin typeface="+mn-lt"/>
                <a:ea typeface="+mn-ea"/>
                <a:cs typeface="+mn-cs"/>
              </a:rPr>
              <a:t>Omission bias</a:t>
            </a:r>
            <a:r>
              <a:rPr lang="en-US" sz="1920" b="0" i="0" kern="1200" dirty="0">
                <a:solidFill>
                  <a:schemeClr val="tx1"/>
                </a:solidFill>
                <a:effectLst/>
                <a:latin typeface="+mn-lt"/>
                <a:ea typeface="+mn-ea"/>
                <a:cs typeface="+mn-cs"/>
              </a:rPr>
              <a:t> is the tendency to favor an act of omission over one of commission</a:t>
            </a:r>
          </a:p>
          <a:p>
            <a:endParaRPr lang="en-US" dirty="0"/>
          </a:p>
          <a:p>
            <a:r>
              <a:rPr lang="en-US" sz="1920" kern="1200" dirty="0">
                <a:solidFill>
                  <a:schemeClr val="tx1"/>
                </a:solidFill>
                <a:effectLst/>
                <a:latin typeface="+mn-lt"/>
                <a:ea typeface="+mn-ea"/>
                <a:cs typeface="+mn-cs"/>
              </a:rPr>
              <a:t>Non-action vs action:</a:t>
            </a: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Is it worse to terminally extubate someone against their wishes than to never intubate them, also against their wishes?</a:t>
            </a: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Argument against - outcomes are the same. Shouldn’t matter</a:t>
            </a:r>
          </a:p>
          <a:p>
            <a:r>
              <a:rPr lang="en-US" sz="1920" kern="1200" dirty="0">
                <a:solidFill>
                  <a:schemeClr val="tx1"/>
                </a:solidFill>
                <a:effectLst/>
                <a:latin typeface="+mn-lt"/>
                <a:ea typeface="+mn-ea"/>
                <a:cs typeface="+mn-cs"/>
              </a:rPr>
              <a:t>Argument for difference - legal liability on actually withdrawing care if the patient desires it?  (“The criminal law generally penalizes</a:t>
            </a:r>
          </a:p>
          <a:p>
            <a:r>
              <a:rPr lang="en-US" sz="1920" kern="1200" dirty="0">
                <a:solidFill>
                  <a:schemeClr val="tx1"/>
                </a:solidFill>
                <a:effectLst/>
                <a:latin typeface="+mn-lt"/>
                <a:ea typeface="+mn-ea"/>
                <a:cs typeface="+mn-cs"/>
              </a:rPr>
              <a:t>actions, not refusals to act.”). Would this be murder (or manslaughter, if there was not certainty, but high likelihood)? </a:t>
            </a:r>
          </a:p>
          <a:p>
            <a:endParaRPr lang="en-US" dirty="0"/>
          </a:p>
        </p:txBody>
      </p:sp>
      <p:sp>
        <p:nvSpPr>
          <p:cNvPr id="4" name="Slide Number Placeholder 3"/>
          <p:cNvSpPr>
            <a:spLocks noGrp="1"/>
          </p:cNvSpPr>
          <p:nvPr>
            <p:ph type="sldNum" sz="quarter" idx="5"/>
          </p:nvPr>
        </p:nvSpPr>
        <p:spPr/>
        <p:txBody>
          <a:bodyPr/>
          <a:lstStyle/>
          <a:p>
            <a:fld id="{60BDDD1B-7981-514B-B211-D97C9422D57B}" type="slidenum">
              <a:rPr lang="en-US" smtClean="0"/>
              <a:pPr/>
              <a:t>5</a:t>
            </a:fld>
            <a:endParaRPr lang="en-US"/>
          </a:p>
        </p:txBody>
      </p:sp>
    </p:spTree>
    <p:extLst>
      <p:ext uri="{BB962C8B-B14F-4D97-AF65-F5344CB8AC3E}">
        <p14:creationId xmlns:p14="http://schemas.microsoft.com/office/powerpoint/2010/main" val="31555033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920" b="0" i="0" kern="1200" dirty="0">
              <a:solidFill>
                <a:schemeClr val="tx1"/>
              </a:solidFill>
              <a:effectLst/>
              <a:latin typeface="+mn-lt"/>
              <a:ea typeface="+mn-ea"/>
              <a:cs typeface="+mn-cs"/>
            </a:endParaRPr>
          </a:p>
          <a:p>
            <a:r>
              <a:rPr lang="en-US" sz="1920" b="0" i="0" kern="1200" dirty="0">
                <a:solidFill>
                  <a:schemeClr val="tx1"/>
                </a:solidFill>
                <a:effectLst/>
                <a:latin typeface="+mn-lt"/>
                <a:ea typeface="+mn-ea"/>
                <a:cs typeface="+mn-cs"/>
              </a:rPr>
              <a:t>The fact that we even consider this demonstrates omission bias</a:t>
            </a:r>
            <a:endParaRPr lang="en-US" sz="1920" kern="1200" dirty="0">
              <a:solidFill>
                <a:schemeClr val="tx1"/>
              </a:solidFill>
              <a:effectLst/>
              <a:latin typeface="+mn-lt"/>
              <a:ea typeface="+mn-ea"/>
              <a:cs typeface="+mn-cs"/>
            </a:endParaRP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Consequentialist = actions should be judged based on their results = favors action</a:t>
            </a:r>
          </a:p>
          <a:p>
            <a:r>
              <a:rPr lang="en-US" sz="1920" kern="1200" dirty="0">
                <a:solidFill>
                  <a:schemeClr val="tx1"/>
                </a:solidFill>
                <a:effectLst/>
                <a:latin typeface="+mn-lt"/>
                <a:ea typeface="+mn-ea"/>
                <a:cs typeface="+mn-cs"/>
              </a:rPr>
              <a:t>Deontologists = actions should be judged based on the virtue of the action = favors inaction </a:t>
            </a:r>
          </a:p>
          <a:p>
            <a:endParaRPr lang="en-US" sz="1920" kern="1200" dirty="0">
              <a:solidFill>
                <a:schemeClr val="tx1"/>
              </a:solidFill>
              <a:effectLst/>
              <a:latin typeface="+mn-lt"/>
              <a:ea typeface="+mn-ea"/>
              <a:cs typeface="+mn-cs"/>
            </a:endParaRPr>
          </a:p>
          <a:p>
            <a:endParaRPr lang="en-US" sz="1920" kern="1200" dirty="0">
              <a:solidFill>
                <a:schemeClr val="tx1"/>
              </a:solidFill>
              <a:effectLst/>
              <a:latin typeface="+mn-lt"/>
              <a:ea typeface="+mn-ea"/>
              <a:cs typeface="+mn-cs"/>
            </a:endParaRP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a:t>
            </a:r>
          </a:p>
          <a:p>
            <a:r>
              <a:rPr lang="en-US" sz="1920" kern="1200" dirty="0">
                <a:solidFill>
                  <a:schemeClr val="tx1"/>
                </a:solidFill>
                <a:effectLst/>
                <a:latin typeface="+mn-lt"/>
                <a:ea typeface="+mn-ea"/>
                <a:cs typeface="+mn-cs"/>
              </a:rPr>
              <a:t>Doctrine of Double Effect: </a:t>
            </a: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a:t>
            </a:r>
            <a:r>
              <a:rPr lang="en-US" sz="1920" b="0" i="0" kern="1200" dirty="0">
                <a:solidFill>
                  <a:schemeClr val="tx1"/>
                </a:solidFill>
                <a:effectLst/>
                <a:latin typeface="+mn-lt"/>
                <a:ea typeface="+mn-ea"/>
                <a:cs typeface="+mn-cs"/>
              </a:rPr>
              <a:t>the nature of the act is itself good, or at least morally neutral;</a:t>
            </a:r>
          </a:p>
          <a:p>
            <a:r>
              <a:rPr lang="en-US" sz="1920" b="0" i="0" kern="1200" dirty="0">
                <a:solidFill>
                  <a:schemeClr val="tx1"/>
                </a:solidFill>
                <a:effectLst/>
                <a:latin typeface="+mn-lt"/>
                <a:ea typeface="+mn-ea"/>
                <a:cs typeface="+mn-cs"/>
              </a:rPr>
              <a:t>the agent intends the good effect and does not intend the bad effect either as a means to the good or as an end in itself;</a:t>
            </a:r>
          </a:p>
          <a:p>
            <a:r>
              <a:rPr lang="en-US" sz="1920" b="0" i="0" kern="1200" dirty="0">
                <a:solidFill>
                  <a:schemeClr val="tx1"/>
                </a:solidFill>
                <a:effectLst/>
                <a:latin typeface="+mn-lt"/>
                <a:ea typeface="+mn-ea"/>
                <a:cs typeface="+mn-cs"/>
              </a:rPr>
              <a:t>the good effect outweighs the bad effect in circumstances sufficiently grave to justify causing the bad effect and the agent exercises due diligence to minimize the harm</a:t>
            </a:r>
          </a:p>
          <a:p>
            <a:r>
              <a:rPr lang="en-US" sz="1920" kern="1200" dirty="0">
                <a:solidFill>
                  <a:schemeClr val="tx1"/>
                </a:solidFill>
                <a:effectLst/>
                <a:latin typeface="+mn-lt"/>
                <a:ea typeface="+mn-ea"/>
                <a:cs typeface="+mn-cs"/>
              </a:rPr>
              <a:t>“</a:t>
            </a: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Doesn’t entirely apply here. </a:t>
            </a: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60BDDD1B-7981-514B-B211-D97C9422D57B}" type="slidenum">
              <a:rPr lang="en-US" smtClean="0"/>
              <a:pPr/>
              <a:t>6</a:t>
            </a:fld>
            <a:endParaRPr lang="en-US"/>
          </a:p>
        </p:txBody>
      </p:sp>
    </p:spTree>
    <p:extLst>
      <p:ext uri="{BB962C8B-B14F-4D97-AF65-F5344CB8AC3E}">
        <p14:creationId xmlns:p14="http://schemas.microsoft.com/office/powerpoint/2010/main" val="30391693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920" kern="1200" dirty="0">
                <a:solidFill>
                  <a:schemeClr val="tx1"/>
                </a:solidFill>
                <a:effectLst/>
                <a:latin typeface="+mn-lt"/>
                <a:ea typeface="+mn-ea"/>
                <a:cs typeface="+mn-cs"/>
              </a:rPr>
              <a:t>A second objection: Doctors have a duty to their individual patients - when does the public good of society supersede our duty to individual patients? </a:t>
            </a:r>
          </a:p>
          <a:p>
            <a:r>
              <a:rPr lang="en-US" sz="1920" kern="1200" dirty="0">
                <a:solidFill>
                  <a:schemeClr val="tx1"/>
                </a:solidFill>
                <a:effectLst/>
                <a:latin typeface="+mn-lt"/>
                <a:ea typeface="+mn-ea"/>
                <a:cs typeface="+mn-cs"/>
              </a:rPr>
              <a:t>(I will act such that my patient may do worse so that others might live. Do I have a special obligation to my patient?)</a:t>
            </a:r>
          </a:p>
          <a:p>
            <a:pPr marL="0" marR="0" lvl="0" indent="0" algn="l" defTabSz="731520" rtl="0" eaLnBrk="1" fontAlgn="auto" latinLnBrk="0" hangingPunct="1">
              <a:lnSpc>
                <a:spcPct val="100000"/>
              </a:lnSpc>
              <a:spcBef>
                <a:spcPts val="0"/>
              </a:spcBef>
              <a:spcAft>
                <a:spcPts val="0"/>
              </a:spcAft>
              <a:buClrTx/>
              <a:buSzTx/>
              <a:buFontTx/>
              <a:buNone/>
              <a:tabLst/>
              <a:defRPr/>
            </a:pPr>
            <a:endParaRPr lang="en-US" sz="1920" kern="1200" dirty="0">
              <a:solidFill>
                <a:schemeClr val="tx1"/>
              </a:solidFill>
              <a:effectLst/>
              <a:latin typeface="+mn-lt"/>
              <a:ea typeface="+mn-ea"/>
              <a:cs typeface="+mn-cs"/>
            </a:endParaRPr>
          </a:p>
          <a:p>
            <a:pPr marL="0" marR="0" lvl="0" indent="0" algn="l" defTabSz="731520" rtl="0" eaLnBrk="1" fontAlgn="auto" latinLnBrk="0" hangingPunct="1">
              <a:lnSpc>
                <a:spcPct val="100000"/>
              </a:lnSpc>
              <a:spcBef>
                <a:spcPts val="0"/>
              </a:spcBef>
              <a:spcAft>
                <a:spcPts val="0"/>
              </a:spcAft>
              <a:buClrTx/>
              <a:buSzTx/>
              <a:buFontTx/>
              <a:buNone/>
              <a:tabLst/>
              <a:defRPr/>
            </a:pPr>
            <a:br>
              <a:rPr lang="en-US" sz="1920" kern="1200" dirty="0">
                <a:solidFill>
                  <a:schemeClr val="tx1"/>
                </a:solidFill>
                <a:effectLst/>
                <a:latin typeface="+mn-lt"/>
                <a:ea typeface="+mn-ea"/>
                <a:cs typeface="+mn-cs"/>
              </a:rPr>
            </a:br>
            <a:r>
              <a:rPr lang="en-US" sz="1920" kern="1200" dirty="0">
                <a:solidFill>
                  <a:schemeClr val="tx1"/>
                </a:solidFill>
                <a:effectLst/>
                <a:latin typeface="+mn-lt"/>
                <a:ea typeface="+mn-ea"/>
                <a:cs typeface="+mn-cs"/>
              </a:rPr>
              <a:t>First-serve would be the de-facto </a:t>
            </a:r>
          </a:p>
          <a:p>
            <a:endParaRPr lang="en-US" sz="1920" kern="1200" dirty="0">
              <a:solidFill>
                <a:schemeClr val="tx1"/>
              </a:solidFill>
              <a:effectLst/>
              <a:latin typeface="+mn-lt"/>
              <a:ea typeface="+mn-ea"/>
              <a:cs typeface="+mn-cs"/>
            </a:endParaRP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How do we weigh lives against each other? </a:t>
            </a:r>
          </a:p>
          <a:p>
            <a:endParaRPr lang="en-US" sz="1920" kern="1200" dirty="0">
              <a:solidFill>
                <a:schemeClr val="tx1"/>
              </a:solidFill>
              <a:effectLst/>
              <a:latin typeface="+mn-lt"/>
              <a:ea typeface="+mn-ea"/>
              <a:cs typeface="+mn-cs"/>
            </a:endParaRPr>
          </a:p>
          <a:p>
            <a:endParaRPr lang="en-US" sz="1920" kern="1200" dirty="0">
              <a:solidFill>
                <a:schemeClr val="tx1"/>
              </a:solidFill>
              <a:effectLst/>
              <a:latin typeface="+mn-lt"/>
              <a:ea typeface="+mn-ea"/>
              <a:cs typeface="+mn-cs"/>
            </a:endParaRPr>
          </a:p>
          <a:p>
            <a:endParaRPr lang="en-US" sz="1920" kern="1200" dirty="0">
              <a:solidFill>
                <a:schemeClr val="tx1"/>
              </a:solidFill>
              <a:effectLst/>
              <a:latin typeface="+mn-lt"/>
              <a:ea typeface="+mn-ea"/>
              <a:cs typeface="+mn-cs"/>
            </a:endParaRPr>
          </a:p>
          <a:p>
            <a:endParaRPr lang="en-US" sz="1920" kern="1200" dirty="0">
              <a:solidFill>
                <a:schemeClr val="tx1"/>
              </a:solidFill>
              <a:effectLst/>
              <a:latin typeface="+mn-lt"/>
              <a:ea typeface="+mn-ea"/>
              <a:cs typeface="+mn-cs"/>
            </a:endParaRPr>
          </a:p>
          <a:p>
            <a:pPr marL="0" marR="0" lvl="0" indent="0" algn="l" defTabSz="731520" rtl="0" eaLnBrk="1" fontAlgn="auto" latinLnBrk="0" hangingPunct="1">
              <a:lnSpc>
                <a:spcPct val="100000"/>
              </a:lnSpc>
              <a:spcBef>
                <a:spcPts val="0"/>
              </a:spcBef>
              <a:spcAft>
                <a:spcPts val="0"/>
              </a:spcAft>
              <a:buClrTx/>
              <a:buSzTx/>
              <a:buFontTx/>
              <a:buNone/>
              <a:tabLst/>
              <a:defRPr/>
            </a:pPr>
            <a:r>
              <a:rPr lang="en-US" sz="1920" kern="1200" dirty="0">
                <a:solidFill>
                  <a:schemeClr val="tx1"/>
                </a:solidFill>
                <a:effectLst/>
                <a:latin typeface="+mn-lt"/>
                <a:ea typeface="+mn-ea"/>
                <a:cs typeface="+mn-cs"/>
              </a:rPr>
              <a:t>Scarcity is not new - in fact It’s new to not have it. This is my quick little plug for the GHUT track. At that interestingly, even if in this case we ultimately don’t need to ration - it’s inevitable that pandemics will return</a:t>
            </a:r>
          </a:p>
          <a:p>
            <a:r>
              <a:rPr lang="en-US" sz="1920" kern="1200" dirty="0">
                <a:solidFill>
                  <a:schemeClr val="tx1"/>
                </a:solidFill>
                <a:effectLst/>
                <a:latin typeface="+mn-lt"/>
                <a:ea typeface="+mn-ea"/>
                <a:cs typeface="+mn-cs"/>
              </a:rPr>
              <a:t>===&gt; If so, first-come, f</a:t>
            </a:r>
          </a:p>
          <a:p>
            <a:endParaRPr lang="en-US" sz="1920" kern="1200" dirty="0">
              <a:solidFill>
                <a:schemeClr val="tx1"/>
              </a:solidFill>
              <a:effectLst/>
              <a:latin typeface="+mn-lt"/>
              <a:ea typeface="+mn-ea"/>
              <a:cs typeface="+mn-cs"/>
            </a:endParaRPr>
          </a:p>
          <a:p>
            <a:endParaRPr lang="en-US" dirty="0"/>
          </a:p>
          <a:p>
            <a:endParaRPr lang="en-US" dirty="0"/>
          </a:p>
          <a:p>
            <a:br>
              <a:rPr lang="en-US" sz="1920" kern="1200" dirty="0">
                <a:solidFill>
                  <a:schemeClr val="tx1"/>
                </a:solidFill>
                <a:effectLst/>
                <a:latin typeface="+mn-lt"/>
                <a:ea typeface="+mn-ea"/>
                <a:cs typeface="+mn-cs"/>
              </a:rPr>
            </a:br>
            <a:br>
              <a:rPr lang="en-US" sz="1920" kern="1200" dirty="0">
                <a:solidFill>
                  <a:schemeClr val="tx1"/>
                </a:solidFill>
                <a:effectLst/>
                <a:latin typeface="+mn-lt"/>
                <a:ea typeface="+mn-ea"/>
                <a:cs typeface="+mn-cs"/>
              </a:rPr>
            </a:br>
            <a:br>
              <a:rPr lang="en-US" sz="1920" kern="1200" dirty="0">
                <a:solidFill>
                  <a:schemeClr val="tx1"/>
                </a:solidFill>
                <a:effectLst/>
                <a:latin typeface="+mn-lt"/>
                <a:ea typeface="+mn-ea"/>
                <a:cs typeface="+mn-cs"/>
              </a:rPr>
            </a:br>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NY - greatest chance of surviving the acute episode. Age or presence of certain </a:t>
            </a:r>
            <a:r>
              <a:rPr lang="en-US" sz="1920" kern="1200" dirty="0" err="1">
                <a:solidFill>
                  <a:schemeClr val="tx1"/>
                </a:solidFill>
                <a:effectLst/>
                <a:latin typeface="+mn-lt"/>
                <a:ea typeface="+mn-ea"/>
                <a:cs typeface="+mn-cs"/>
              </a:rPr>
              <a:t>comorbidites</a:t>
            </a:r>
            <a:r>
              <a:rPr lang="en-US" sz="1920" kern="1200" dirty="0">
                <a:solidFill>
                  <a:schemeClr val="tx1"/>
                </a:solidFill>
                <a:effectLst/>
                <a:latin typeface="+mn-lt"/>
                <a:ea typeface="+mn-ea"/>
                <a:cs typeface="+mn-cs"/>
              </a:rPr>
              <a:t> as an exclusion (</a:t>
            </a:r>
          </a:p>
          <a:p>
            <a:br>
              <a:rPr lang="en-US" sz="1920" kern="1200" dirty="0">
                <a:solidFill>
                  <a:schemeClr val="tx1"/>
                </a:solidFill>
                <a:effectLst/>
                <a:latin typeface="+mn-lt"/>
                <a:ea typeface="+mn-ea"/>
                <a:cs typeface="+mn-cs"/>
              </a:rPr>
            </a:br>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“Professional society guidelines2 and some states’ recommendations</a:t>
            </a:r>
          </a:p>
          <a:p>
            <a:r>
              <a:rPr lang="en-US" sz="1920" kern="1200" dirty="0">
                <a:solidFill>
                  <a:schemeClr val="tx1"/>
                </a:solidFill>
                <a:effectLst/>
                <a:latin typeface="+mn-lt"/>
                <a:ea typeface="+mn-ea"/>
                <a:cs typeface="+mn-cs"/>
              </a:rPr>
              <a:t>exclude from access to ICUs large</a:t>
            </a:r>
          </a:p>
          <a:p>
            <a:r>
              <a:rPr lang="en-US" sz="1920" kern="1200" dirty="0">
                <a:solidFill>
                  <a:schemeClr val="tx1"/>
                </a:solidFill>
                <a:effectLst/>
                <a:latin typeface="+mn-lt"/>
                <a:ea typeface="+mn-ea"/>
                <a:cs typeface="+mn-cs"/>
              </a:rPr>
              <a:t>groups of patients with certain comorbid conditions,</a:t>
            </a:r>
          </a:p>
          <a:p>
            <a:r>
              <a:rPr lang="en-US" sz="1920" kern="1200" dirty="0">
                <a:solidFill>
                  <a:schemeClr val="tx1"/>
                </a:solidFill>
                <a:effectLst/>
                <a:latin typeface="+mn-lt"/>
                <a:ea typeface="+mn-ea"/>
                <a:cs typeface="+mn-cs"/>
              </a:rPr>
              <a:t>such as class III or IV heart failure, severe chronic lung</a:t>
            </a:r>
          </a:p>
          <a:p>
            <a:r>
              <a:rPr lang="en-US" sz="1920" kern="1200" dirty="0">
                <a:solidFill>
                  <a:schemeClr val="tx1"/>
                </a:solidFill>
                <a:effectLst/>
                <a:latin typeface="+mn-lt"/>
                <a:ea typeface="+mn-ea"/>
                <a:cs typeface="+mn-cs"/>
              </a:rPr>
              <a:t>disease, end-stage renal disease, and severe cognitive</a:t>
            </a:r>
          </a:p>
          <a:p>
            <a:r>
              <a:rPr lang="en-US" sz="1920" kern="1200" dirty="0">
                <a:solidFill>
                  <a:schemeClr val="tx1"/>
                </a:solidFill>
                <a:effectLst/>
                <a:latin typeface="+mn-lt"/>
                <a:ea typeface="+mn-ea"/>
                <a:cs typeface="+mn-cs"/>
              </a:rPr>
              <a:t>impairment.2,3 These exclusions are not explicitly justified,</a:t>
            </a:r>
          </a:p>
          <a:p>
            <a:r>
              <a:rPr lang="en-US" sz="1920" kern="1200" dirty="0">
                <a:solidFill>
                  <a:schemeClr val="tx1"/>
                </a:solidFill>
                <a:effectLst/>
                <a:latin typeface="+mn-lt"/>
                <a:ea typeface="+mn-ea"/>
                <a:cs typeface="+mn-cs"/>
              </a:rPr>
              <a:t>and they are ethically flawed because the criteria</a:t>
            </a:r>
          </a:p>
          <a:p>
            <a:r>
              <a:rPr lang="en-US" sz="1920" kern="1200" dirty="0">
                <a:solidFill>
                  <a:schemeClr val="tx1"/>
                </a:solidFill>
                <a:effectLst/>
                <a:latin typeface="+mn-lt"/>
                <a:ea typeface="+mn-ea"/>
                <a:cs typeface="+mn-cs"/>
              </a:rPr>
              <a:t>for exclusion (long-term prognosis and functional status)</a:t>
            </a:r>
          </a:p>
          <a:p>
            <a:r>
              <a:rPr lang="en-US" sz="1920" kern="1200" dirty="0">
                <a:solidFill>
                  <a:schemeClr val="tx1"/>
                </a:solidFill>
                <a:effectLst/>
                <a:latin typeface="+mn-lt"/>
                <a:ea typeface="+mn-ea"/>
                <a:cs typeface="+mn-cs"/>
              </a:rPr>
              <a:t>are selectively applied to only some types of</a:t>
            </a:r>
          </a:p>
          <a:p>
            <a:r>
              <a:rPr lang="en-US" sz="1920" kern="1200" dirty="0">
                <a:solidFill>
                  <a:schemeClr val="tx1"/>
                </a:solidFill>
                <a:effectLst/>
                <a:latin typeface="+mn-lt"/>
                <a:ea typeface="+mn-ea"/>
                <a:cs typeface="+mn-cs"/>
              </a:rPr>
              <a:t>patients, rather than to all patients being considered</a:t>
            </a:r>
          </a:p>
          <a:p>
            <a:r>
              <a:rPr lang="en-US" sz="1920" kern="1200" dirty="0">
                <a:solidFill>
                  <a:schemeClr val="tx1"/>
                </a:solidFill>
                <a:effectLst/>
                <a:latin typeface="+mn-lt"/>
                <a:ea typeface="+mn-ea"/>
                <a:cs typeface="+mn-cs"/>
              </a:rPr>
              <a:t>for critical care.”</a:t>
            </a:r>
          </a:p>
          <a:p>
            <a:br>
              <a:rPr lang="en-US" sz="1920" kern="1200" dirty="0">
                <a:solidFill>
                  <a:schemeClr val="tx1"/>
                </a:solidFill>
                <a:effectLst/>
                <a:latin typeface="+mn-lt"/>
                <a:ea typeface="+mn-ea"/>
                <a:cs typeface="+mn-cs"/>
              </a:rPr>
            </a:br>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equal opportunity to pass through the</a:t>
            </a:r>
          </a:p>
          <a:p>
            <a:r>
              <a:rPr lang="en-US" sz="1920" kern="1200" dirty="0">
                <a:solidFill>
                  <a:schemeClr val="tx1"/>
                </a:solidFill>
                <a:effectLst/>
                <a:latin typeface="+mn-lt"/>
                <a:ea typeface="+mn-ea"/>
                <a:cs typeface="+mn-cs"/>
              </a:rPr>
              <a:t>stages of life—childhood, young adulthood, middle age,</a:t>
            </a:r>
          </a:p>
          <a:p>
            <a:r>
              <a:rPr lang="en-US" sz="1920" kern="1200" dirty="0">
                <a:solidFill>
                  <a:schemeClr val="tx1"/>
                </a:solidFill>
                <a:effectLst/>
                <a:latin typeface="+mn-lt"/>
                <a:ea typeface="+mn-ea"/>
                <a:cs typeface="+mn-cs"/>
              </a:rPr>
              <a:t>and old age</a:t>
            </a:r>
          </a:p>
          <a:p>
            <a:endParaRPr lang="en-US" dirty="0"/>
          </a:p>
        </p:txBody>
      </p:sp>
      <p:sp>
        <p:nvSpPr>
          <p:cNvPr id="4" name="Slide Number Placeholder 3"/>
          <p:cNvSpPr>
            <a:spLocks noGrp="1"/>
          </p:cNvSpPr>
          <p:nvPr>
            <p:ph type="sldNum" sz="quarter" idx="5"/>
          </p:nvPr>
        </p:nvSpPr>
        <p:spPr/>
        <p:txBody>
          <a:bodyPr/>
          <a:lstStyle/>
          <a:p>
            <a:fld id="{60BDDD1B-7981-514B-B211-D97C9422D57B}" type="slidenum">
              <a:rPr lang="en-US" smtClean="0"/>
              <a:pPr/>
              <a:t>7</a:t>
            </a:fld>
            <a:endParaRPr lang="en-US"/>
          </a:p>
        </p:txBody>
      </p:sp>
    </p:spTree>
    <p:extLst>
      <p:ext uri="{BB962C8B-B14F-4D97-AF65-F5344CB8AC3E}">
        <p14:creationId xmlns:p14="http://schemas.microsoft.com/office/powerpoint/2010/main" val="9253759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920" b="1" kern="1200" dirty="0">
                <a:solidFill>
                  <a:schemeClr val="tx1"/>
                </a:solidFill>
                <a:effectLst/>
                <a:latin typeface="+mn-lt"/>
                <a:ea typeface="+mn-ea"/>
                <a:cs typeface="+mn-cs"/>
              </a:rPr>
              <a:t>Justice</a:t>
            </a: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Obligation to individual patients = First come first served. Capricious that the fact that I met a patient first should determine resources allocated.</a:t>
            </a:r>
          </a:p>
          <a:p>
            <a:endParaRPr lang="en-US" sz="1920" kern="1200" dirty="0">
              <a:solidFill>
                <a:schemeClr val="tx1"/>
              </a:solidFill>
              <a:effectLst/>
              <a:latin typeface="+mn-lt"/>
              <a:ea typeface="+mn-ea"/>
              <a:cs typeface="+mn-cs"/>
            </a:endParaRPr>
          </a:p>
          <a:p>
            <a:pPr marL="0" marR="0" lvl="0" indent="0" algn="l" defTabSz="731520" rtl="0" eaLnBrk="1" fontAlgn="auto" latinLnBrk="0" hangingPunct="1">
              <a:lnSpc>
                <a:spcPct val="100000"/>
              </a:lnSpc>
              <a:spcBef>
                <a:spcPts val="0"/>
              </a:spcBef>
              <a:spcAft>
                <a:spcPts val="0"/>
              </a:spcAft>
              <a:buClrTx/>
              <a:buSzTx/>
              <a:buFontTx/>
              <a:buNone/>
              <a:tabLst/>
              <a:defRPr/>
            </a:pPr>
            <a:r>
              <a:rPr lang="en-US" sz="1920" kern="1200" dirty="0">
                <a:solidFill>
                  <a:schemeClr val="tx1"/>
                </a:solidFill>
                <a:effectLst/>
                <a:latin typeface="+mn-lt"/>
                <a:ea typeface="+mn-ea"/>
                <a:cs typeface="+mn-cs"/>
              </a:rPr>
              <a:t>(“ utilitarian ethical perspectives that emphasize population outcomes and with nonutilitarian views that emphasize the paramount value of each human life”)</a:t>
            </a: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All these options probably make you uncomfortable (if you’re like me), because a.) who am I to say who lives and dies? And b.) I can’t predict the future, what if we allocate incorrectly?</a:t>
            </a:r>
          </a:p>
          <a:p>
            <a:endParaRPr lang="en-US" sz="1920" kern="1200" dirty="0">
              <a:solidFill>
                <a:schemeClr val="tx1"/>
              </a:solidFill>
              <a:effectLst/>
              <a:latin typeface="+mn-lt"/>
              <a:ea typeface="+mn-ea"/>
              <a:cs typeface="+mn-cs"/>
            </a:endParaRPr>
          </a:p>
          <a:p>
            <a:pPr marL="0" marR="0" lvl="0" indent="0" algn="l" defTabSz="731520" rtl="0" eaLnBrk="1" fontAlgn="auto" latinLnBrk="0" hangingPunct="1">
              <a:lnSpc>
                <a:spcPct val="100000"/>
              </a:lnSpc>
              <a:spcBef>
                <a:spcPts val="0"/>
              </a:spcBef>
              <a:spcAft>
                <a:spcPts val="0"/>
              </a:spcAft>
              <a:buClrTx/>
              <a:buSzTx/>
              <a:buFontTx/>
              <a:buNone/>
              <a:tabLst/>
              <a:defRPr/>
            </a:pPr>
            <a:r>
              <a:rPr lang="en-US" sz="1920" kern="1200" dirty="0">
                <a:solidFill>
                  <a:schemeClr val="tx1"/>
                </a:solidFill>
                <a:effectLst/>
                <a:latin typeface="+mn-lt"/>
                <a:ea typeface="+mn-ea"/>
                <a:cs typeface="+mn-cs"/>
              </a:rPr>
              <a:t>===&gt; implication: maximizing benefits means that removing a patient from a ventilator would be justified if it was needed for someone with a better chance at survival, or an equal chance of survival but more “life to live”.</a:t>
            </a:r>
          </a:p>
          <a:p>
            <a:endParaRPr lang="en-US" sz="1920" kern="1200" dirty="0">
              <a:solidFill>
                <a:schemeClr val="tx1"/>
              </a:solidFill>
              <a:effectLst/>
              <a:latin typeface="+mn-lt"/>
              <a:ea typeface="+mn-ea"/>
              <a:cs typeface="+mn-cs"/>
            </a:endParaRPr>
          </a:p>
          <a:p>
            <a:endParaRPr lang="en-US" dirty="0"/>
          </a:p>
          <a:p>
            <a:endParaRPr lang="en-US" dirty="0"/>
          </a:p>
          <a:p>
            <a:endParaRPr lang="en-US" dirty="0"/>
          </a:p>
          <a:p>
            <a:endParaRPr lang="en-US" sz="192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60BDDD1B-7981-514B-B211-D97C9422D57B}" type="slidenum">
              <a:rPr lang="en-US" smtClean="0"/>
              <a:pPr/>
              <a:t>8</a:t>
            </a:fld>
            <a:endParaRPr lang="en-US"/>
          </a:p>
        </p:txBody>
      </p:sp>
    </p:spTree>
    <p:extLst>
      <p:ext uri="{BB962C8B-B14F-4D97-AF65-F5344CB8AC3E}">
        <p14:creationId xmlns:p14="http://schemas.microsoft.com/office/powerpoint/2010/main" val="15993048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sz="1920" kern="1200" dirty="0">
                <a:solidFill>
                  <a:schemeClr val="tx1"/>
                </a:solidFill>
                <a:effectLst/>
                <a:latin typeface="+mn-lt"/>
                <a:ea typeface="+mn-ea"/>
                <a:cs typeface="+mn-cs"/>
              </a:rPr>
            </a:br>
            <a:br>
              <a:rPr lang="en-US" sz="1920" kern="1200" dirty="0">
                <a:solidFill>
                  <a:schemeClr val="tx1"/>
                </a:solidFill>
                <a:effectLst/>
                <a:latin typeface="+mn-lt"/>
                <a:ea typeface="+mn-ea"/>
                <a:cs typeface="+mn-cs"/>
              </a:rPr>
            </a:br>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Principles to reason w scarcity: maximizing the benefits produced by scarce resources, treating people equally, promoting and rewarding instrumental value, and giving priority to the worst off</a:t>
            </a:r>
          </a:p>
          <a:p>
            <a:r>
              <a:rPr lang="en-US" sz="1920" kern="1200" dirty="0">
                <a:solidFill>
                  <a:schemeClr val="tx1"/>
                </a:solidFill>
                <a:effectLst/>
                <a:latin typeface="+mn-lt"/>
                <a:ea typeface="+mn-ea"/>
                <a:cs typeface="+mn-cs"/>
              </a:rPr>
              <a:t>-&gt; testing, PPE, ICU beds, ventilators,</a:t>
            </a:r>
          </a:p>
          <a:p>
            <a:r>
              <a:rPr lang="en-US" sz="1920" kern="1200" dirty="0">
                <a:solidFill>
                  <a:schemeClr val="tx1"/>
                </a:solidFill>
                <a:effectLst/>
                <a:latin typeface="+mn-lt"/>
                <a:ea typeface="+mn-ea"/>
                <a:cs typeface="+mn-cs"/>
              </a:rPr>
              <a:t>therapeutics, and vaccines should go to healthcare workers first because we have incurred risk and provide instrumental value to the outbreak. </a:t>
            </a:r>
          </a:p>
          <a:p>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Strategies to address these issues: </a:t>
            </a:r>
          </a:p>
          <a:p>
            <a:r>
              <a:rPr lang="en-US" sz="1920" kern="1200" dirty="0">
                <a:solidFill>
                  <a:schemeClr val="tx1"/>
                </a:solidFill>
                <a:effectLst/>
                <a:latin typeface="+mn-lt"/>
                <a:ea typeface="+mn-ea"/>
                <a:cs typeface="+mn-cs"/>
              </a:rPr>
              <a:t>-Triage committee composed of clinicians who are NOT directly involved with the care of the patient (who are more likely to feel disproportionate responsibility to the individual)</a:t>
            </a:r>
          </a:p>
          <a:p>
            <a:r>
              <a:rPr lang="en-US" sz="1920" kern="1200" dirty="0">
                <a:solidFill>
                  <a:schemeClr val="tx1"/>
                </a:solidFill>
                <a:effectLst/>
                <a:latin typeface="+mn-lt"/>
                <a:ea typeface="+mn-ea"/>
                <a:cs typeface="+mn-cs"/>
              </a:rPr>
              <a:t>———-</a:t>
            </a:r>
          </a:p>
          <a:p>
            <a:endParaRPr lang="en-US" sz="1920" kern="1200" dirty="0">
              <a:solidFill>
                <a:schemeClr val="tx1"/>
              </a:solidFill>
              <a:effectLst/>
              <a:latin typeface="+mn-lt"/>
              <a:ea typeface="+mn-ea"/>
              <a:cs typeface="+mn-cs"/>
            </a:endParaRPr>
          </a:p>
          <a:p>
            <a:br>
              <a:rPr lang="en-US" sz="1920" kern="1200" dirty="0">
                <a:solidFill>
                  <a:schemeClr val="tx1"/>
                </a:solidFill>
                <a:effectLst/>
                <a:latin typeface="+mn-lt"/>
                <a:ea typeface="+mn-ea"/>
                <a:cs typeface="+mn-cs"/>
              </a:rPr>
            </a:br>
            <a:endParaRPr lang="en-US" sz="1920" kern="1200" dirty="0">
              <a:solidFill>
                <a:schemeClr val="tx1"/>
              </a:solidFill>
              <a:effectLst/>
              <a:latin typeface="+mn-lt"/>
              <a:ea typeface="+mn-ea"/>
              <a:cs typeface="+mn-cs"/>
            </a:endParaRPr>
          </a:p>
          <a:p>
            <a:r>
              <a:rPr lang="en-US" sz="1920" u="sng" kern="1200" dirty="0">
                <a:solidFill>
                  <a:schemeClr val="tx1"/>
                </a:solidFill>
                <a:effectLst/>
                <a:latin typeface="+mn-lt"/>
                <a:ea typeface="+mn-ea"/>
                <a:cs typeface="+mn-cs"/>
                <a:hlinkClick r:id="rId3"/>
              </a:rPr>
              <a:t>https://pulse.utah.edu/program/COVID19/videos/daily-clinical-updates/april-3</a:t>
            </a:r>
            <a:endParaRPr lang="en-US" sz="1920" kern="1200" dirty="0">
              <a:solidFill>
                <a:schemeClr val="tx1"/>
              </a:solidFill>
              <a:effectLst/>
              <a:latin typeface="+mn-lt"/>
              <a:ea typeface="+mn-ea"/>
              <a:cs typeface="+mn-cs"/>
            </a:endParaRPr>
          </a:p>
          <a:p>
            <a:br>
              <a:rPr lang="en-US" sz="1920" kern="1200" dirty="0">
                <a:solidFill>
                  <a:schemeClr val="tx1"/>
                </a:solidFill>
                <a:effectLst/>
                <a:latin typeface="+mn-lt"/>
                <a:ea typeface="+mn-ea"/>
                <a:cs typeface="+mn-cs"/>
              </a:rPr>
            </a:br>
            <a:endParaRPr lang="en-US" sz="1920" kern="1200" dirty="0">
              <a:solidFill>
                <a:schemeClr val="tx1"/>
              </a:solidFill>
              <a:effectLst/>
              <a:latin typeface="+mn-lt"/>
              <a:ea typeface="+mn-ea"/>
              <a:cs typeface="+mn-cs"/>
            </a:endParaRPr>
          </a:p>
          <a:p>
            <a:r>
              <a:rPr lang="en-US" sz="1920" kern="1200" dirty="0">
                <a:solidFill>
                  <a:schemeClr val="tx1"/>
                </a:solidFill>
                <a:effectLst/>
                <a:latin typeface="+mn-lt"/>
                <a:ea typeface="+mn-ea"/>
                <a:cs typeface="+mn-cs"/>
              </a:rPr>
              <a:t>Crisis standard of care - UT specific. Governor declares this </a:t>
            </a:r>
          </a:p>
          <a:p>
            <a:endParaRPr lang="en-US" dirty="0"/>
          </a:p>
        </p:txBody>
      </p:sp>
      <p:sp>
        <p:nvSpPr>
          <p:cNvPr id="4" name="Slide Number Placeholder 3"/>
          <p:cNvSpPr>
            <a:spLocks noGrp="1"/>
          </p:cNvSpPr>
          <p:nvPr>
            <p:ph type="sldNum" sz="quarter" idx="5"/>
          </p:nvPr>
        </p:nvSpPr>
        <p:spPr/>
        <p:txBody>
          <a:bodyPr/>
          <a:lstStyle/>
          <a:p>
            <a:fld id="{60BDDD1B-7981-514B-B211-D97C9422D57B}" type="slidenum">
              <a:rPr lang="en-US" smtClean="0"/>
              <a:pPr/>
              <a:t>9</a:t>
            </a:fld>
            <a:endParaRPr lang="en-US"/>
          </a:p>
        </p:txBody>
      </p:sp>
    </p:spTree>
    <p:extLst>
      <p:ext uri="{BB962C8B-B14F-4D97-AF65-F5344CB8AC3E}">
        <p14:creationId xmlns:p14="http://schemas.microsoft.com/office/powerpoint/2010/main" val="41225327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3597358"/>
            <a:ext cx="12435840" cy="1764030"/>
          </a:xfrm>
          <a:prstGeom prst="rect">
            <a:avLst/>
          </a:prstGeom>
        </p:spPr>
        <p:txBody>
          <a:bodyPr>
            <a:normAutofit/>
          </a:bodyPr>
          <a:lstStyle>
            <a:lvl1pPr algn="ctr">
              <a:defRPr sz="5600" baseline="0">
                <a:solidFill>
                  <a:schemeClr val="tx1">
                    <a:lumMod val="65000"/>
                    <a:lumOff val="35000"/>
                  </a:schemeClr>
                </a:solidFill>
                <a:latin typeface="Century Gothic Bold" charset="0"/>
              </a:defRPr>
            </a:lvl1pPr>
          </a:lstStyle>
          <a:p>
            <a:r>
              <a:rPr lang="en-US" dirty="0"/>
              <a:t>Click to edit Master title style</a:t>
            </a:r>
          </a:p>
        </p:txBody>
      </p:sp>
      <p:sp>
        <p:nvSpPr>
          <p:cNvPr id="3" name="Subtitle 2"/>
          <p:cNvSpPr>
            <a:spLocks noGrp="1"/>
          </p:cNvSpPr>
          <p:nvPr>
            <p:ph type="subTitle" idx="1" hasCustomPrompt="1"/>
          </p:nvPr>
        </p:nvSpPr>
        <p:spPr>
          <a:xfrm>
            <a:off x="2194560" y="4925167"/>
            <a:ext cx="10241280" cy="247410"/>
          </a:xfrm>
          <a:prstGeom prst="rect">
            <a:avLst/>
          </a:prstGeom>
        </p:spPr>
        <p:txBody>
          <a:bodyPr>
            <a:normAutofit/>
          </a:bodyPr>
          <a:lstStyle>
            <a:lvl1pPr marL="0" indent="0" algn="ctr">
              <a:buNone/>
              <a:defRPr sz="1600" cap="all" baseline="0">
                <a:solidFill>
                  <a:srgbClr val="B01C32"/>
                </a:solidFill>
                <a:latin typeface="Century Gothic Bold Italic" charset="0"/>
              </a:defRPr>
            </a:lvl1pPr>
            <a:lvl2pPr marL="731520" indent="0" algn="ctr">
              <a:buNone/>
              <a:defRPr>
                <a:solidFill>
                  <a:schemeClr val="tx1">
                    <a:tint val="75000"/>
                  </a:schemeClr>
                </a:solidFill>
              </a:defRPr>
            </a:lvl2pPr>
            <a:lvl3pPr marL="1463040" indent="0" algn="ctr">
              <a:buNone/>
              <a:defRPr>
                <a:solidFill>
                  <a:schemeClr val="tx1">
                    <a:tint val="75000"/>
                  </a:schemeClr>
                </a:solidFill>
              </a:defRPr>
            </a:lvl3pPr>
            <a:lvl4pPr marL="2194560" indent="0" algn="ctr">
              <a:buNone/>
              <a:defRPr>
                <a:solidFill>
                  <a:schemeClr val="tx1">
                    <a:tint val="75000"/>
                  </a:schemeClr>
                </a:solidFill>
              </a:defRPr>
            </a:lvl4pPr>
            <a:lvl5pPr marL="2926080" indent="0" algn="ctr">
              <a:buNone/>
              <a:defRPr>
                <a:solidFill>
                  <a:schemeClr val="tx1">
                    <a:tint val="75000"/>
                  </a:schemeClr>
                </a:solidFill>
              </a:defRPr>
            </a:lvl5pPr>
            <a:lvl6pPr marL="3657600" indent="0" algn="ctr">
              <a:buNone/>
              <a:defRPr>
                <a:solidFill>
                  <a:schemeClr val="tx1">
                    <a:tint val="75000"/>
                  </a:schemeClr>
                </a:solidFill>
              </a:defRPr>
            </a:lvl6pPr>
            <a:lvl7pPr marL="4389120" indent="0" algn="ctr">
              <a:buNone/>
              <a:defRPr>
                <a:solidFill>
                  <a:schemeClr val="tx1">
                    <a:tint val="75000"/>
                  </a:schemeClr>
                </a:solidFill>
              </a:defRPr>
            </a:lvl7pPr>
            <a:lvl8pPr marL="5120640" indent="0" algn="ctr">
              <a:buNone/>
              <a:defRPr>
                <a:solidFill>
                  <a:schemeClr val="tx1">
                    <a:tint val="75000"/>
                  </a:schemeClr>
                </a:solidFill>
              </a:defRPr>
            </a:lvl8pPr>
            <a:lvl9pPr marL="5852160" indent="0" algn="ctr">
              <a:buNone/>
              <a:defRPr>
                <a:solidFill>
                  <a:schemeClr val="tx1">
                    <a:tint val="75000"/>
                  </a:schemeClr>
                </a:solidFill>
              </a:defRPr>
            </a:lvl9pPr>
          </a:lstStyle>
          <a:p>
            <a:r>
              <a:rPr lang="en-US" dirty="0"/>
              <a:t>Click to edit PRESENTER NAME</a:t>
            </a:r>
          </a:p>
        </p:txBody>
      </p:sp>
      <p:cxnSp>
        <p:nvCxnSpPr>
          <p:cNvPr id="4" name="Straight Connector 3"/>
          <p:cNvCxnSpPr/>
          <p:nvPr userDrawn="1"/>
        </p:nvCxnSpPr>
        <p:spPr>
          <a:xfrm flipV="1">
            <a:off x="2339181" y="3489325"/>
            <a:ext cx="9952038" cy="6350"/>
          </a:xfrm>
          <a:prstGeom prst="line">
            <a:avLst/>
          </a:prstGeom>
          <a:ln w="3175" cmpd="sng">
            <a:solidFill>
              <a:srgbClr val="B01C32"/>
            </a:solidFill>
          </a:ln>
          <a:effectLst/>
        </p:spPr>
        <p:style>
          <a:lnRef idx="2">
            <a:schemeClr val="accent1"/>
          </a:lnRef>
          <a:fillRef idx="0">
            <a:schemeClr val="accent1"/>
          </a:fillRef>
          <a:effectRef idx="1">
            <a:schemeClr val="accent1"/>
          </a:effectRef>
          <a:fontRef idx="minor">
            <a:schemeClr val="tx1"/>
          </a:fontRef>
        </p:style>
      </p:cxnSp>
      <p:pic>
        <p:nvPicPr>
          <p:cNvPr id="5" name="Picture 16" descr="U Health_horizontal_cmyk.eps"/>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81713" y="2499120"/>
            <a:ext cx="2466975" cy="647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TextBox 5"/>
          <p:cNvSpPr txBox="1"/>
          <p:nvPr userDrawn="1"/>
        </p:nvSpPr>
        <p:spPr>
          <a:xfrm>
            <a:off x="10461356" y="7857642"/>
            <a:ext cx="4169044" cy="276999"/>
          </a:xfrm>
          <a:prstGeom prst="rect">
            <a:avLst/>
          </a:prstGeom>
          <a:noFill/>
        </p:spPr>
        <p:txBody>
          <a:bodyPr wrap="square">
            <a:spAutoFit/>
          </a:bodyPr>
          <a:lstStyle/>
          <a:p>
            <a:pPr eaLnBrk="1" hangingPunct="1">
              <a:defRPr/>
            </a:pPr>
            <a:r>
              <a:rPr lang="de-DE" sz="1200" b="1" spc="300" baseline="0" dirty="0">
                <a:solidFill>
                  <a:srgbClr val="A21727"/>
                </a:solidFill>
                <a:latin typeface="Century Gothic" charset="0"/>
                <a:ea typeface="Century Gothic" charset="0"/>
                <a:cs typeface="Century Gothic" charset="0"/>
              </a:rPr>
              <a:t>©</a:t>
            </a:r>
            <a:r>
              <a:rPr lang="en-US" sz="1200" b="1" spc="300" baseline="0" dirty="0">
                <a:solidFill>
                  <a:srgbClr val="A21727"/>
                </a:solidFill>
                <a:latin typeface="Century Gothic" charset="0"/>
                <a:ea typeface="Century Gothic" charset="0"/>
                <a:cs typeface="Century Gothic" charset="0"/>
              </a:rPr>
              <a:t>UNIVERSITY OF UTAH HEALTH, 2018</a:t>
            </a:r>
            <a:endParaRPr lang="en-US" sz="1200" b="1" spc="300" dirty="0">
              <a:solidFill>
                <a:srgbClr val="A21727"/>
              </a:solidFill>
              <a:latin typeface="Century Gothic" charset="0"/>
              <a:ea typeface="Century Gothic" charset="0"/>
              <a:cs typeface="Century Gothic" charset="0"/>
            </a:endParaRPr>
          </a:p>
        </p:txBody>
      </p:sp>
    </p:spTree>
    <p:extLst>
      <p:ext uri="{BB962C8B-B14F-4D97-AF65-F5344CB8AC3E}">
        <p14:creationId xmlns:p14="http://schemas.microsoft.com/office/powerpoint/2010/main" val="3299018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ote Slide">
    <p:bg>
      <p:bgPr>
        <a:gradFill>
          <a:gsLst>
            <a:gs pos="60000">
              <a:schemeClr val="tx1">
                <a:lumMod val="80000"/>
                <a:lumOff val="20000"/>
              </a:schemeClr>
            </a:gs>
            <a:gs pos="100000">
              <a:srgbClr val="1E1E1E"/>
            </a:gs>
          </a:gsLst>
          <a:path path="circle">
            <a:fillToRect l="50000" t="50000" r="50000" b="50000"/>
          </a:path>
        </a:gradFill>
        <a:effectLst/>
      </p:bgPr>
    </p:bg>
    <p:spTree>
      <p:nvGrpSpPr>
        <p:cNvPr id="1" name=""/>
        <p:cNvGrpSpPr/>
        <p:nvPr/>
      </p:nvGrpSpPr>
      <p:grpSpPr>
        <a:xfrm>
          <a:off x="0" y="0"/>
          <a:ext cx="0" cy="0"/>
          <a:chOff x="0" y="0"/>
          <a:chExt cx="0" cy="0"/>
        </a:xfrm>
      </p:grpSpPr>
      <p:pic>
        <p:nvPicPr>
          <p:cNvPr id="18" name="Picture 3" descr="U Health_horizontal_white.eps"/>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00100" y="7669428"/>
            <a:ext cx="1558925" cy="4091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9" name="Text Placeholder 8"/>
          <p:cNvSpPr>
            <a:spLocks noGrp="1"/>
          </p:cNvSpPr>
          <p:nvPr>
            <p:ph type="body" sz="quarter" idx="10" hasCustomPrompt="1"/>
          </p:nvPr>
        </p:nvSpPr>
        <p:spPr>
          <a:xfrm>
            <a:off x="902063" y="3465512"/>
            <a:ext cx="12839700" cy="1371600"/>
          </a:xfrm>
          <a:prstGeom prst="rect">
            <a:avLst/>
          </a:prstGeom>
        </p:spPr>
        <p:txBody>
          <a:bodyPr/>
          <a:lstStyle>
            <a:lvl1pPr marL="0" indent="0">
              <a:buNone/>
              <a:defRPr>
                <a:solidFill>
                  <a:schemeClr val="bg1"/>
                </a:solidFill>
              </a:defRPr>
            </a:lvl1pPr>
          </a:lstStyle>
          <a:p>
            <a:pPr lvl="0"/>
            <a:r>
              <a:rPr lang="en-US" dirty="0"/>
              <a:t>"Click to edit Master text styles”</a:t>
            </a:r>
          </a:p>
        </p:txBody>
      </p:sp>
      <p:sp>
        <p:nvSpPr>
          <p:cNvPr id="11" name="Text Placeholder 10"/>
          <p:cNvSpPr>
            <a:spLocks noGrp="1"/>
          </p:cNvSpPr>
          <p:nvPr>
            <p:ph type="body" sz="quarter" idx="11" hasCustomPrompt="1"/>
          </p:nvPr>
        </p:nvSpPr>
        <p:spPr>
          <a:xfrm>
            <a:off x="7321550" y="5106988"/>
            <a:ext cx="6419850" cy="366712"/>
          </a:xfrm>
          <a:prstGeom prst="rect">
            <a:avLst/>
          </a:prstGeom>
        </p:spPr>
        <p:txBody>
          <a:bodyPr>
            <a:normAutofit/>
          </a:bodyPr>
          <a:lstStyle>
            <a:lvl1pPr marL="0" indent="0" algn="r">
              <a:buNone/>
              <a:defRPr sz="1800" b="0" i="1">
                <a:solidFill>
                  <a:schemeClr val="bg1"/>
                </a:solidFill>
                <a:latin typeface="Century Gothic" charset="0"/>
                <a:ea typeface="Century Gothic" charset="0"/>
                <a:cs typeface="Century Gothic" charset="0"/>
              </a:defRPr>
            </a:lvl1pPr>
          </a:lstStyle>
          <a:p>
            <a:pPr lvl="0"/>
            <a:r>
              <a:rPr lang="en-US" dirty="0"/>
              <a:t>CLICK TO EDIT MASTER TEXT STYLES</a:t>
            </a:r>
          </a:p>
        </p:txBody>
      </p:sp>
      <p:sp>
        <p:nvSpPr>
          <p:cNvPr id="12" name="Text Placeholder 17"/>
          <p:cNvSpPr>
            <a:spLocks noGrp="1"/>
          </p:cNvSpPr>
          <p:nvPr>
            <p:ph type="body" sz="quarter" idx="12" hasCustomPrompt="1"/>
          </p:nvPr>
        </p:nvSpPr>
        <p:spPr>
          <a:xfrm>
            <a:off x="2592763" y="7866925"/>
            <a:ext cx="1191153" cy="304800"/>
          </a:xfrm>
          <a:prstGeom prst="rect">
            <a:avLst/>
          </a:prstGeom>
        </p:spPr>
        <p:txBody>
          <a:bodyPr/>
          <a:lstStyle>
            <a:lvl1pPr marL="0" indent="0">
              <a:buNone/>
              <a:defRPr sz="1200" b="1" i="0" spc="200" baseline="0">
                <a:solidFill>
                  <a:schemeClr val="bg1"/>
                </a:solidFill>
              </a:defRPr>
            </a:lvl1pPr>
          </a:lstStyle>
          <a:p>
            <a:pPr lvl="0"/>
            <a:r>
              <a:rPr lang="en-US" dirty="0"/>
              <a:t>@HANDLE</a:t>
            </a:r>
          </a:p>
        </p:txBody>
      </p:sp>
      <p:sp>
        <p:nvSpPr>
          <p:cNvPr id="13" name="Text Placeholder 17"/>
          <p:cNvSpPr>
            <a:spLocks noGrp="1"/>
          </p:cNvSpPr>
          <p:nvPr>
            <p:ph type="body" sz="quarter" idx="13" hasCustomPrompt="1"/>
          </p:nvPr>
        </p:nvSpPr>
        <p:spPr>
          <a:xfrm>
            <a:off x="4143605" y="7866925"/>
            <a:ext cx="1191153" cy="304800"/>
          </a:xfrm>
          <a:prstGeom prst="rect">
            <a:avLst/>
          </a:prstGeom>
        </p:spPr>
        <p:txBody>
          <a:bodyPr/>
          <a:lstStyle>
            <a:lvl1pPr marL="0" indent="0">
              <a:buNone/>
              <a:defRPr sz="1200" b="1" i="0" spc="200" baseline="0">
                <a:solidFill>
                  <a:schemeClr val="bg1"/>
                </a:solidFill>
              </a:defRPr>
            </a:lvl1pPr>
          </a:lstStyle>
          <a:p>
            <a:pPr lvl="0"/>
            <a:r>
              <a:rPr lang="en-US" dirty="0"/>
              <a:t>HASHTAG</a:t>
            </a:r>
          </a:p>
        </p:txBody>
      </p:sp>
      <p:sp>
        <p:nvSpPr>
          <p:cNvPr id="14" name="Text Placeholder 17"/>
          <p:cNvSpPr>
            <a:spLocks noGrp="1"/>
          </p:cNvSpPr>
          <p:nvPr>
            <p:ph type="body" sz="quarter" idx="14" hasCustomPrompt="1"/>
          </p:nvPr>
        </p:nvSpPr>
        <p:spPr>
          <a:xfrm>
            <a:off x="5694447" y="7866925"/>
            <a:ext cx="1191153" cy="304800"/>
          </a:xfrm>
          <a:prstGeom prst="rect">
            <a:avLst/>
          </a:prstGeom>
        </p:spPr>
        <p:txBody>
          <a:bodyPr/>
          <a:lstStyle>
            <a:lvl1pPr marL="0" indent="0">
              <a:buNone/>
              <a:defRPr sz="1200" b="1" i="0" spc="200" baseline="0">
                <a:solidFill>
                  <a:schemeClr val="bg1"/>
                </a:solidFill>
              </a:defRPr>
            </a:lvl1pPr>
          </a:lstStyle>
          <a:p>
            <a:pPr lvl="0"/>
            <a:r>
              <a:rPr lang="en-US" dirty="0"/>
              <a:t>MISC</a:t>
            </a:r>
          </a:p>
        </p:txBody>
      </p:sp>
      <p:cxnSp>
        <p:nvCxnSpPr>
          <p:cNvPr id="15" name="Straight Connector 14"/>
          <p:cNvCxnSpPr/>
          <p:nvPr userDrawn="1"/>
        </p:nvCxnSpPr>
        <p:spPr>
          <a:xfrm>
            <a:off x="2576513" y="7856538"/>
            <a:ext cx="12726987" cy="0"/>
          </a:xfrm>
          <a:prstGeom prst="line">
            <a:avLst/>
          </a:prstGeom>
          <a:ln w="127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9" name="Rectangle 18"/>
          <p:cNvSpPr/>
          <p:nvPr userDrawn="1"/>
        </p:nvSpPr>
        <p:spPr>
          <a:xfrm>
            <a:off x="0" y="1"/>
            <a:ext cx="127000" cy="8229600"/>
          </a:xfrm>
          <a:prstGeom prst="rect">
            <a:avLst/>
          </a:prstGeom>
          <a:solidFill>
            <a:srgbClr val="AF282C">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731520" eaLnBrk="1" fontAlgn="auto" hangingPunct="1">
              <a:spcBef>
                <a:spcPts val="0"/>
              </a:spcBef>
              <a:spcAft>
                <a:spcPts val="0"/>
              </a:spcAft>
              <a:defRPr/>
            </a:pPr>
            <a:endParaRPr lang="en-US" sz="4608"/>
          </a:p>
        </p:txBody>
      </p:sp>
      <p:sp>
        <p:nvSpPr>
          <p:cNvPr id="20" name="Text Placeholder 16"/>
          <p:cNvSpPr>
            <a:spLocks noGrp="1"/>
          </p:cNvSpPr>
          <p:nvPr>
            <p:ph type="body" sz="quarter" idx="15" hasCustomPrompt="1"/>
          </p:nvPr>
        </p:nvSpPr>
        <p:spPr>
          <a:xfrm>
            <a:off x="6885601" y="7486650"/>
            <a:ext cx="7744800" cy="369888"/>
          </a:xfrm>
          <a:prstGeom prst="rect">
            <a:avLst/>
          </a:prstGeom>
        </p:spPr>
        <p:txBody>
          <a:bodyPr/>
          <a:lstStyle>
            <a:lvl1pPr marL="0" indent="0">
              <a:buNone/>
              <a:defRPr sz="1200" baseline="0">
                <a:solidFill>
                  <a:schemeClr val="bg1"/>
                </a:solidFill>
              </a:defRPr>
            </a:lvl1pPr>
          </a:lstStyle>
          <a:p>
            <a:pPr lvl="0"/>
            <a:r>
              <a:rPr lang="en-US" dirty="0"/>
              <a:t>Source:</a:t>
            </a:r>
          </a:p>
        </p:txBody>
      </p:sp>
      <p:sp>
        <p:nvSpPr>
          <p:cNvPr id="16" name="TextBox 15"/>
          <p:cNvSpPr txBox="1"/>
          <p:nvPr userDrawn="1"/>
        </p:nvSpPr>
        <p:spPr>
          <a:xfrm>
            <a:off x="10461356" y="7857642"/>
            <a:ext cx="4169044" cy="276999"/>
          </a:xfrm>
          <a:prstGeom prst="rect">
            <a:avLst/>
          </a:prstGeom>
          <a:noFill/>
        </p:spPr>
        <p:txBody>
          <a:bodyPr wrap="square">
            <a:spAutoFit/>
          </a:bodyPr>
          <a:lstStyle/>
          <a:p>
            <a:pPr eaLnBrk="1" hangingPunct="1">
              <a:defRPr/>
            </a:pPr>
            <a:r>
              <a:rPr lang="de-DE" sz="1200" b="1" spc="300" baseline="0" dirty="0">
                <a:solidFill>
                  <a:schemeClr val="bg1"/>
                </a:solidFill>
                <a:latin typeface="Century Gothic" charset="0"/>
                <a:ea typeface="Century Gothic" charset="0"/>
                <a:cs typeface="Century Gothic" charset="0"/>
              </a:rPr>
              <a:t>©</a:t>
            </a:r>
            <a:r>
              <a:rPr lang="en-US" sz="1200" b="1" spc="300" baseline="0" dirty="0">
                <a:solidFill>
                  <a:schemeClr val="bg1"/>
                </a:solidFill>
                <a:latin typeface="Century Gothic" charset="0"/>
                <a:ea typeface="Century Gothic" charset="0"/>
                <a:cs typeface="Century Gothic" charset="0"/>
              </a:rPr>
              <a:t>UNIVERSITY OF UTAH HEALTH, 2018</a:t>
            </a:r>
            <a:endParaRPr lang="en-US" sz="1200" b="1" spc="300" dirty="0">
              <a:solidFill>
                <a:schemeClr val="bg1"/>
              </a:solidFill>
              <a:latin typeface="Century Gothic" charset="0"/>
              <a:ea typeface="Century Gothic" charset="0"/>
              <a:cs typeface="Century Gothic"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ransition Slide 1">
    <p:bg>
      <p:bgPr>
        <a:gradFill flip="none" rotWithShape="1">
          <a:gsLst>
            <a:gs pos="0">
              <a:srgbClr val="A21727">
                <a:lumMod val="96000"/>
                <a:lumOff val="4000"/>
              </a:srgbClr>
            </a:gs>
            <a:gs pos="100000">
              <a:srgbClr val="A21727"/>
            </a:gs>
          </a:gsLst>
          <a:path path="circle">
            <a:fillToRect l="50000" t="50000" r="50000" b="50000"/>
          </a:path>
          <a:tileRect/>
        </a:gradFill>
        <a:effectLst/>
      </p:bgPr>
    </p:bg>
    <p:spTree>
      <p:nvGrpSpPr>
        <p:cNvPr id="1" name=""/>
        <p:cNvGrpSpPr/>
        <p:nvPr/>
      </p:nvGrpSpPr>
      <p:grpSpPr>
        <a:xfrm>
          <a:off x="0" y="0"/>
          <a:ext cx="0" cy="0"/>
          <a:chOff x="0" y="0"/>
          <a:chExt cx="0" cy="0"/>
        </a:xfrm>
      </p:grpSpPr>
      <p:cxnSp>
        <p:nvCxnSpPr>
          <p:cNvPr id="4" name="Straight Connector 3"/>
          <p:cNvCxnSpPr/>
          <p:nvPr userDrawn="1"/>
        </p:nvCxnSpPr>
        <p:spPr>
          <a:xfrm flipV="1">
            <a:off x="3633788" y="4733925"/>
            <a:ext cx="7315200" cy="6350"/>
          </a:xfrm>
          <a:prstGeom prst="line">
            <a:avLst/>
          </a:prstGeom>
          <a:ln w="3175" cmpd="sng">
            <a:solidFill>
              <a:schemeClr val="bg1"/>
            </a:solidFill>
          </a:ln>
          <a:effectLst/>
        </p:spPr>
        <p:style>
          <a:lnRef idx="2">
            <a:schemeClr val="accent1"/>
          </a:lnRef>
          <a:fillRef idx="0">
            <a:schemeClr val="accent1"/>
          </a:fillRef>
          <a:effectRef idx="1">
            <a:schemeClr val="accent1"/>
          </a:effectRef>
          <a:fontRef idx="minor">
            <a:schemeClr val="tx1"/>
          </a:fontRef>
        </p:style>
      </p:cxnSp>
      <p:pic>
        <p:nvPicPr>
          <p:cNvPr id="5" name="Picture 3" descr="U Health_horizontal_white.eps"/>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059488" y="5008563"/>
            <a:ext cx="2486025" cy="6524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9" name="Text Placeholder 8"/>
          <p:cNvSpPr>
            <a:spLocks noGrp="1"/>
          </p:cNvSpPr>
          <p:nvPr>
            <p:ph type="body" sz="quarter" idx="10" hasCustomPrompt="1"/>
          </p:nvPr>
        </p:nvSpPr>
        <p:spPr>
          <a:xfrm>
            <a:off x="3633788" y="3146516"/>
            <a:ext cx="7315200" cy="1724025"/>
          </a:xfrm>
          <a:prstGeom prst="rect">
            <a:avLst/>
          </a:prstGeom>
        </p:spPr>
        <p:txBody>
          <a:bodyPr>
            <a:noAutofit/>
          </a:bodyPr>
          <a:lstStyle>
            <a:lvl1pPr marL="0" indent="0" algn="ctr">
              <a:buNone/>
              <a:defRPr sz="8000" b="0" i="0" spc="200" baseline="0">
                <a:solidFill>
                  <a:schemeClr val="bg1"/>
                </a:solidFill>
                <a:latin typeface="Century Gothic" charset="0"/>
                <a:ea typeface="Century Gothic" charset="0"/>
                <a:cs typeface="Century Gothic" charset="0"/>
              </a:defRPr>
            </a:lvl1pPr>
          </a:lstStyle>
          <a:p>
            <a:pPr lvl="0"/>
            <a:r>
              <a:rPr lang="en-US" dirty="0"/>
              <a:t>TITLE</a:t>
            </a:r>
          </a:p>
        </p:txBody>
      </p:sp>
      <p:sp>
        <p:nvSpPr>
          <p:cNvPr id="18" name="Text Placeholder 17"/>
          <p:cNvSpPr>
            <a:spLocks noGrp="1"/>
          </p:cNvSpPr>
          <p:nvPr>
            <p:ph type="body" sz="quarter" idx="11" hasCustomPrompt="1"/>
          </p:nvPr>
        </p:nvSpPr>
        <p:spPr>
          <a:xfrm>
            <a:off x="2592763" y="7866925"/>
            <a:ext cx="1191153" cy="304800"/>
          </a:xfrm>
          <a:prstGeom prst="rect">
            <a:avLst/>
          </a:prstGeom>
        </p:spPr>
        <p:txBody>
          <a:bodyPr/>
          <a:lstStyle>
            <a:lvl1pPr marL="0" indent="0">
              <a:buNone/>
              <a:defRPr sz="1200" b="1" i="0" spc="200" baseline="0">
                <a:solidFill>
                  <a:schemeClr val="bg1"/>
                </a:solidFill>
              </a:defRPr>
            </a:lvl1pPr>
          </a:lstStyle>
          <a:p>
            <a:pPr lvl="0"/>
            <a:r>
              <a:rPr lang="en-US" dirty="0"/>
              <a:t>@HANDLE</a:t>
            </a:r>
          </a:p>
        </p:txBody>
      </p:sp>
      <p:sp>
        <p:nvSpPr>
          <p:cNvPr id="19" name="Text Placeholder 17"/>
          <p:cNvSpPr>
            <a:spLocks noGrp="1"/>
          </p:cNvSpPr>
          <p:nvPr>
            <p:ph type="body" sz="quarter" idx="12" hasCustomPrompt="1"/>
          </p:nvPr>
        </p:nvSpPr>
        <p:spPr>
          <a:xfrm>
            <a:off x="4143605" y="7866925"/>
            <a:ext cx="1191153" cy="304800"/>
          </a:xfrm>
          <a:prstGeom prst="rect">
            <a:avLst/>
          </a:prstGeom>
        </p:spPr>
        <p:txBody>
          <a:bodyPr/>
          <a:lstStyle>
            <a:lvl1pPr marL="0" indent="0">
              <a:buNone/>
              <a:defRPr sz="1200" b="1" i="0" spc="200" baseline="0">
                <a:solidFill>
                  <a:schemeClr val="bg1"/>
                </a:solidFill>
              </a:defRPr>
            </a:lvl1pPr>
          </a:lstStyle>
          <a:p>
            <a:pPr lvl="0"/>
            <a:r>
              <a:rPr lang="en-US" dirty="0"/>
              <a:t>HASHTAG</a:t>
            </a:r>
          </a:p>
        </p:txBody>
      </p:sp>
      <p:sp>
        <p:nvSpPr>
          <p:cNvPr id="20" name="Text Placeholder 17"/>
          <p:cNvSpPr>
            <a:spLocks noGrp="1"/>
          </p:cNvSpPr>
          <p:nvPr>
            <p:ph type="body" sz="quarter" idx="13" hasCustomPrompt="1"/>
          </p:nvPr>
        </p:nvSpPr>
        <p:spPr>
          <a:xfrm>
            <a:off x="5694447" y="7866925"/>
            <a:ext cx="1191153" cy="304800"/>
          </a:xfrm>
          <a:prstGeom prst="rect">
            <a:avLst/>
          </a:prstGeom>
        </p:spPr>
        <p:txBody>
          <a:bodyPr/>
          <a:lstStyle>
            <a:lvl1pPr marL="0" indent="0">
              <a:buNone/>
              <a:defRPr sz="1200" b="1" i="0" spc="200" baseline="0">
                <a:solidFill>
                  <a:schemeClr val="bg1"/>
                </a:solidFill>
              </a:defRPr>
            </a:lvl1pPr>
          </a:lstStyle>
          <a:p>
            <a:pPr lvl="0"/>
            <a:r>
              <a:rPr lang="en-US" dirty="0"/>
              <a:t>MISC</a:t>
            </a:r>
          </a:p>
        </p:txBody>
      </p:sp>
      <p:sp>
        <p:nvSpPr>
          <p:cNvPr id="10" name="TextBox 9"/>
          <p:cNvSpPr txBox="1"/>
          <p:nvPr userDrawn="1"/>
        </p:nvSpPr>
        <p:spPr>
          <a:xfrm>
            <a:off x="10461356" y="7857642"/>
            <a:ext cx="4169044" cy="276999"/>
          </a:xfrm>
          <a:prstGeom prst="rect">
            <a:avLst/>
          </a:prstGeom>
          <a:noFill/>
        </p:spPr>
        <p:txBody>
          <a:bodyPr wrap="square">
            <a:spAutoFit/>
          </a:bodyPr>
          <a:lstStyle/>
          <a:p>
            <a:pPr eaLnBrk="1" hangingPunct="1">
              <a:defRPr/>
            </a:pPr>
            <a:r>
              <a:rPr lang="de-DE" sz="1200" b="1" spc="300" baseline="0" dirty="0">
                <a:solidFill>
                  <a:schemeClr val="bg1"/>
                </a:solidFill>
                <a:latin typeface="Century Gothic" charset="0"/>
                <a:ea typeface="Century Gothic" charset="0"/>
                <a:cs typeface="Century Gothic" charset="0"/>
              </a:rPr>
              <a:t>©</a:t>
            </a:r>
            <a:r>
              <a:rPr lang="en-US" sz="1200" b="1" spc="300" baseline="0" dirty="0">
                <a:solidFill>
                  <a:schemeClr val="bg1"/>
                </a:solidFill>
                <a:latin typeface="Century Gothic" charset="0"/>
                <a:ea typeface="Century Gothic" charset="0"/>
                <a:cs typeface="Century Gothic" charset="0"/>
              </a:rPr>
              <a:t>UNIVERSITY OF UTAH HEALTH, 2018</a:t>
            </a:r>
            <a:endParaRPr lang="en-US" sz="1200" b="1" spc="300" dirty="0">
              <a:solidFill>
                <a:schemeClr val="bg1"/>
              </a:solidFill>
              <a:latin typeface="Century Gothic" charset="0"/>
              <a:ea typeface="Century Gothic" charset="0"/>
              <a:cs typeface="Century Gothic" charset="0"/>
            </a:endParaRPr>
          </a:p>
        </p:txBody>
      </p:sp>
    </p:spTree>
    <p:extLst>
      <p:ext uri="{BB962C8B-B14F-4D97-AF65-F5344CB8AC3E}">
        <p14:creationId xmlns:p14="http://schemas.microsoft.com/office/powerpoint/2010/main" val="112085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ransition Slide 2">
    <p:bg>
      <p:bgPr>
        <a:solidFill>
          <a:schemeClr val="bg1"/>
        </a:solidFill>
        <a:effectLst/>
      </p:bgPr>
    </p:bg>
    <p:spTree>
      <p:nvGrpSpPr>
        <p:cNvPr id="1" name=""/>
        <p:cNvGrpSpPr/>
        <p:nvPr/>
      </p:nvGrpSpPr>
      <p:grpSpPr>
        <a:xfrm>
          <a:off x="0" y="0"/>
          <a:ext cx="0" cy="0"/>
          <a:chOff x="0" y="0"/>
          <a:chExt cx="0" cy="0"/>
        </a:xfrm>
      </p:grpSpPr>
      <p:pic>
        <p:nvPicPr>
          <p:cNvPr id="17" name="Picture 16"/>
          <p:cNvPicPr>
            <a:picLocks noChangeAspect="1"/>
          </p:cNvPicPr>
          <p:nvPr userDrawn="1"/>
        </p:nvPicPr>
        <p:blipFill rotWithShape="1">
          <a:blip r:embed="rId2">
            <a:grayscl/>
            <a:alphaModFix amt="30000"/>
            <a:extLst>
              <a:ext uri="{28A0092B-C50C-407E-A947-70E740481C1C}">
                <a14:useLocalDpi xmlns:a14="http://schemas.microsoft.com/office/drawing/2010/main" val="0"/>
              </a:ext>
            </a:extLst>
          </a:blip>
          <a:srcRect t="2729" r="3588" b="762"/>
          <a:stretch/>
        </p:blipFill>
        <p:spPr bwMode="auto">
          <a:xfrm>
            <a:off x="1" y="-8359"/>
            <a:ext cx="14630400" cy="8237960"/>
          </a:xfrm>
          <a:prstGeom prst="rect">
            <a:avLst/>
          </a:prstGeom>
          <a:noFill/>
          <a:ln>
            <a:noFill/>
          </a:ln>
          <a:extLst>
            <a:ext uri="{909E8E84-426E-40dd-AFC4-6F175D3DCCD1}">
              <a14:hiddenFill xmlns:a14="http://schemas.microsoft.com/office/drawing/2010/main" xmlns="">
                <a:solidFill>
                  <a:srgbClr val="FFFFFF">
                    <a:alpha val="30196"/>
                  </a:srgbClr>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8" name="Rectangle 17"/>
          <p:cNvSpPr/>
          <p:nvPr userDrawn="1"/>
        </p:nvSpPr>
        <p:spPr>
          <a:xfrm>
            <a:off x="0" y="0"/>
            <a:ext cx="127000" cy="8302625"/>
          </a:xfrm>
          <a:prstGeom prst="rect">
            <a:avLst/>
          </a:prstGeom>
          <a:solidFill>
            <a:srgbClr val="AF282C">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731520" eaLnBrk="1" fontAlgn="auto" hangingPunct="1">
              <a:spcBef>
                <a:spcPts val="0"/>
              </a:spcBef>
              <a:spcAft>
                <a:spcPts val="0"/>
              </a:spcAft>
              <a:defRPr/>
            </a:pPr>
            <a:endParaRPr lang="en-US" sz="4608"/>
          </a:p>
        </p:txBody>
      </p:sp>
      <p:sp>
        <p:nvSpPr>
          <p:cNvPr id="9" name="Text Placeholder 8"/>
          <p:cNvSpPr>
            <a:spLocks noGrp="1"/>
          </p:cNvSpPr>
          <p:nvPr>
            <p:ph type="body" sz="quarter" idx="10" hasCustomPrompt="1"/>
          </p:nvPr>
        </p:nvSpPr>
        <p:spPr>
          <a:xfrm>
            <a:off x="3633788" y="3146516"/>
            <a:ext cx="7315200" cy="1724025"/>
          </a:xfrm>
          <a:prstGeom prst="rect">
            <a:avLst/>
          </a:prstGeom>
        </p:spPr>
        <p:txBody>
          <a:bodyPr>
            <a:noAutofit/>
          </a:bodyPr>
          <a:lstStyle>
            <a:lvl1pPr marL="0" indent="0" algn="ctr">
              <a:buNone/>
              <a:defRPr sz="8000" b="0" i="0" spc="200" baseline="0">
                <a:solidFill>
                  <a:srgbClr val="A21727"/>
                </a:solidFill>
                <a:latin typeface="Century Gothic" charset="0"/>
                <a:ea typeface="Century Gothic" charset="0"/>
                <a:cs typeface="Century Gothic" charset="0"/>
              </a:defRPr>
            </a:lvl1pPr>
          </a:lstStyle>
          <a:p>
            <a:pPr lvl="0"/>
            <a:r>
              <a:rPr lang="en-US" dirty="0"/>
              <a:t>TITLE</a:t>
            </a:r>
          </a:p>
        </p:txBody>
      </p:sp>
      <p:pic>
        <p:nvPicPr>
          <p:cNvPr id="19" name="Picture 16" descr="U Health_horizontal_cmyk.eps"/>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081713" y="4995863"/>
            <a:ext cx="2466975" cy="6477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cxnSp>
        <p:nvCxnSpPr>
          <p:cNvPr id="20" name="Straight Connector 19"/>
          <p:cNvCxnSpPr/>
          <p:nvPr userDrawn="1"/>
        </p:nvCxnSpPr>
        <p:spPr>
          <a:xfrm flipV="1">
            <a:off x="3633788" y="4733925"/>
            <a:ext cx="7315200" cy="6350"/>
          </a:xfrm>
          <a:prstGeom prst="line">
            <a:avLst/>
          </a:prstGeom>
          <a:ln w="3175" cmpd="sng">
            <a:solidFill>
              <a:srgbClr val="B01C32"/>
            </a:solidFill>
          </a:ln>
          <a:effectLst/>
        </p:spPr>
        <p:style>
          <a:lnRef idx="2">
            <a:schemeClr val="accent1"/>
          </a:lnRef>
          <a:fillRef idx="0">
            <a:schemeClr val="accent1"/>
          </a:fillRef>
          <a:effectRef idx="1">
            <a:schemeClr val="accent1"/>
          </a:effectRef>
          <a:fontRef idx="minor">
            <a:schemeClr val="tx1"/>
          </a:fontRef>
        </p:style>
      </p:cxnSp>
      <p:sp>
        <p:nvSpPr>
          <p:cNvPr id="39" name="Text Placeholder 5"/>
          <p:cNvSpPr>
            <a:spLocks noGrp="1"/>
          </p:cNvSpPr>
          <p:nvPr>
            <p:ph type="body" sz="quarter" idx="17" hasCustomPrompt="1"/>
          </p:nvPr>
        </p:nvSpPr>
        <p:spPr>
          <a:xfrm>
            <a:off x="2592525" y="7862425"/>
            <a:ext cx="1190625" cy="304800"/>
          </a:xfrm>
          <a:prstGeom prst="rect">
            <a:avLst/>
          </a:prstGeom>
        </p:spPr>
        <p:txBody>
          <a:bodyPr/>
          <a:lstStyle>
            <a:lvl1pPr marL="0" indent="0">
              <a:buNone/>
              <a:defRPr sz="1200" b="1" spc="200" baseline="0">
                <a:solidFill>
                  <a:srgbClr val="A21727"/>
                </a:solidFill>
              </a:defRPr>
            </a:lvl1pPr>
          </a:lstStyle>
          <a:p>
            <a:pPr lvl="0"/>
            <a:r>
              <a:rPr lang="en-US" dirty="0"/>
              <a:t>@HANDLE</a:t>
            </a:r>
          </a:p>
        </p:txBody>
      </p:sp>
      <p:sp>
        <p:nvSpPr>
          <p:cNvPr id="40" name="Text Placeholder 5"/>
          <p:cNvSpPr>
            <a:spLocks noGrp="1"/>
          </p:cNvSpPr>
          <p:nvPr>
            <p:ph type="body" sz="quarter" idx="18" hasCustomPrompt="1"/>
          </p:nvPr>
        </p:nvSpPr>
        <p:spPr>
          <a:xfrm>
            <a:off x="4143605" y="7862425"/>
            <a:ext cx="1190625" cy="304800"/>
          </a:xfrm>
          <a:prstGeom prst="rect">
            <a:avLst/>
          </a:prstGeom>
        </p:spPr>
        <p:txBody>
          <a:bodyPr/>
          <a:lstStyle>
            <a:lvl1pPr marL="0" indent="0">
              <a:buNone/>
              <a:defRPr sz="1200" b="1" spc="200" baseline="0">
                <a:solidFill>
                  <a:srgbClr val="A21727"/>
                </a:solidFill>
              </a:defRPr>
            </a:lvl1pPr>
          </a:lstStyle>
          <a:p>
            <a:pPr lvl="0"/>
            <a:r>
              <a:rPr lang="en-US" dirty="0"/>
              <a:t>HASHTAG</a:t>
            </a:r>
          </a:p>
        </p:txBody>
      </p:sp>
      <p:sp>
        <p:nvSpPr>
          <p:cNvPr id="41" name="Text Placeholder 5"/>
          <p:cNvSpPr>
            <a:spLocks noGrp="1"/>
          </p:cNvSpPr>
          <p:nvPr>
            <p:ph type="body" sz="quarter" idx="19" hasCustomPrompt="1"/>
          </p:nvPr>
        </p:nvSpPr>
        <p:spPr>
          <a:xfrm>
            <a:off x="5694975" y="7862425"/>
            <a:ext cx="1190625" cy="304800"/>
          </a:xfrm>
          <a:prstGeom prst="rect">
            <a:avLst/>
          </a:prstGeom>
        </p:spPr>
        <p:txBody>
          <a:bodyPr/>
          <a:lstStyle>
            <a:lvl1pPr marL="0" indent="0">
              <a:buNone/>
              <a:defRPr sz="1200" b="1" spc="200" baseline="0">
                <a:solidFill>
                  <a:srgbClr val="A21727"/>
                </a:solidFill>
              </a:defRPr>
            </a:lvl1pPr>
          </a:lstStyle>
          <a:p>
            <a:pPr lvl="0"/>
            <a:r>
              <a:rPr lang="en-US" dirty="0"/>
              <a:t>MISC</a:t>
            </a:r>
          </a:p>
        </p:txBody>
      </p:sp>
      <p:sp>
        <p:nvSpPr>
          <p:cNvPr id="11" name="TextBox 10"/>
          <p:cNvSpPr txBox="1"/>
          <p:nvPr userDrawn="1"/>
        </p:nvSpPr>
        <p:spPr>
          <a:xfrm>
            <a:off x="10461356" y="7857642"/>
            <a:ext cx="4169044" cy="276999"/>
          </a:xfrm>
          <a:prstGeom prst="rect">
            <a:avLst/>
          </a:prstGeom>
          <a:noFill/>
        </p:spPr>
        <p:txBody>
          <a:bodyPr wrap="square">
            <a:spAutoFit/>
          </a:bodyPr>
          <a:lstStyle/>
          <a:p>
            <a:pPr eaLnBrk="1" hangingPunct="1">
              <a:defRPr/>
            </a:pPr>
            <a:r>
              <a:rPr lang="de-DE" sz="1200" b="1" spc="300" baseline="0" dirty="0">
                <a:solidFill>
                  <a:srgbClr val="A21727"/>
                </a:solidFill>
                <a:latin typeface="Century Gothic" charset="0"/>
                <a:ea typeface="Century Gothic" charset="0"/>
                <a:cs typeface="Century Gothic" charset="0"/>
              </a:rPr>
              <a:t>©</a:t>
            </a:r>
            <a:r>
              <a:rPr lang="en-US" sz="1200" b="1" spc="300" baseline="0" dirty="0">
                <a:solidFill>
                  <a:srgbClr val="A21727"/>
                </a:solidFill>
                <a:latin typeface="Century Gothic" charset="0"/>
                <a:ea typeface="Century Gothic" charset="0"/>
                <a:cs typeface="Century Gothic" charset="0"/>
              </a:rPr>
              <a:t>UNIVERSITY OF UTAH HEALTH, 2018</a:t>
            </a:r>
            <a:endParaRPr lang="en-US" sz="1200" b="1" spc="300" dirty="0">
              <a:solidFill>
                <a:srgbClr val="A21727"/>
              </a:solidFill>
              <a:latin typeface="Century Gothic" charset="0"/>
              <a:ea typeface="Century Gothic" charset="0"/>
              <a:cs typeface="Century Gothic"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a:xfrm>
            <a:off x="1104900" y="694482"/>
            <a:ext cx="12793980" cy="659444"/>
          </a:xfrm>
          <a:prstGeom prst="rect">
            <a:avLst/>
          </a:prstGeom>
        </p:spPr>
        <p:txBody>
          <a:bodyPr/>
          <a:lstStyle/>
          <a:p>
            <a:r>
              <a:rPr lang="en-US" dirty="0"/>
              <a:t>Click to edit Master title style</a:t>
            </a:r>
          </a:p>
        </p:txBody>
      </p:sp>
      <p:sp>
        <p:nvSpPr>
          <p:cNvPr id="4" name="Rectangle 3"/>
          <p:cNvSpPr/>
          <p:nvPr userDrawn="1"/>
        </p:nvSpPr>
        <p:spPr>
          <a:xfrm>
            <a:off x="0" y="0"/>
            <a:ext cx="127000" cy="8302625"/>
          </a:xfrm>
          <a:prstGeom prst="rect">
            <a:avLst/>
          </a:prstGeom>
          <a:solidFill>
            <a:srgbClr val="AF282C">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731520" eaLnBrk="1" fontAlgn="auto" hangingPunct="1">
              <a:spcBef>
                <a:spcPts val="0"/>
              </a:spcBef>
              <a:spcAft>
                <a:spcPts val="0"/>
              </a:spcAft>
              <a:defRPr/>
            </a:pPr>
            <a:endParaRPr lang="en-US" sz="4608"/>
          </a:p>
        </p:txBody>
      </p:sp>
      <p:sp>
        <p:nvSpPr>
          <p:cNvPr id="5" name="Content Placeholder 2"/>
          <p:cNvSpPr>
            <a:spLocks noGrp="1"/>
          </p:cNvSpPr>
          <p:nvPr>
            <p:ph sz="half" idx="1"/>
          </p:nvPr>
        </p:nvSpPr>
        <p:spPr>
          <a:xfrm>
            <a:off x="1104900" y="2114868"/>
            <a:ext cx="12676414" cy="5350804"/>
          </a:xfrm>
          <a:prstGeom prst="rect">
            <a:avLst/>
          </a:prstGeom>
        </p:spPr>
        <p:txBody>
          <a:bodyPr/>
          <a:lstStyle>
            <a:lvl1pPr>
              <a:defRPr sz="4480"/>
            </a:lvl1pPr>
            <a:lvl2pPr>
              <a:defRPr sz="3840"/>
            </a:lvl2pPr>
            <a:lvl3pPr>
              <a:defRPr sz="3200"/>
            </a:lvl3pPr>
            <a:lvl4pPr>
              <a:defRPr sz="2880"/>
            </a:lvl4pPr>
            <a:lvl5pPr>
              <a:defRPr sz="2880"/>
            </a:lvl5pPr>
            <a:lvl6pPr>
              <a:defRPr sz="2880"/>
            </a:lvl6pPr>
            <a:lvl7pPr>
              <a:defRPr sz="2880"/>
            </a:lvl7pPr>
            <a:lvl8pPr>
              <a:defRPr sz="2880"/>
            </a:lvl8pPr>
            <a:lvl9pPr>
              <a:defRPr sz="2880"/>
            </a:lvl9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17"/>
          <p:cNvSpPr>
            <a:spLocks noGrp="1"/>
          </p:cNvSpPr>
          <p:nvPr>
            <p:ph type="body" sz="quarter" idx="11" hasCustomPrompt="1"/>
          </p:nvPr>
        </p:nvSpPr>
        <p:spPr>
          <a:xfrm>
            <a:off x="2592763"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@HANDLE</a:t>
            </a:r>
          </a:p>
        </p:txBody>
      </p:sp>
      <p:sp>
        <p:nvSpPr>
          <p:cNvPr id="12" name="Text Placeholder 17"/>
          <p:cNvSpPr>
            <a:spLocks noGrp="1"/>
          </p:cNvSpPr>
          <p:nvPr>
            <p:ph type="body" sz="quarter" idx="12" hasCustomPrompt="1"/>
          </p:nvPr>
        </p:nvSpPr>
        <p:spPr>
          <a:xfrm>
            <a:off x="4143605"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HASHTAG</a:t>
            </a:r>
          </a:p>
        </p:txBody>
      </p:sp>
      <p:sp>
        <p:nvSpPr>
          <p:cNvPr id="13" name="Text Placeholder 17"/>
          <p:cNvSpPr>
            <a:spLocks noGrp="1"/>
          </p:cNvSpPr>
          <p:nvPr>
            <p:ph type="body" sz="quarter" idx="13" hasCustomPrompt="1"/>
          </p:nvPr>
        </p:nvSpPr>
        <p:spPr>
          <a:xfrm>
            <a:off x="5694447"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MISC</a:t>
            </a:r>
          </a:p>
        </p:txBody>
      </p:sp>
      <p:pic>
        <p:nvPicPr>
          <p:cNvPr id="14" name="Picture 13" descr="U Health_horizontal_cmyk.eps"/>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00100" y="7680325"/>
            <a:ext cx="1558925" cy="4095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cxnSp>
        <p:nvCxnSpPr>
          <p:cNvPr id="15" name="Straight Connector 14"/>
          <p:cNvCxnSpPr/>
          <p:nvPr userDrawn="1"/>
        </p:nvCxnSpPr>
        <p:spPr>
          <a:xfrm>
            <a:off x="2576513" y="7856538"/>
            <a:ext cx="12726987" cy="0"/>
          </a:xfrm>
          <a:prstGeom prst="line">
            <a:avLst/>
          </a:prstGeom>
          <a:ln w="12700" cmpd="sng">
            <a:solidFill>
              <a:srgbClr val="A21727"/>
            </a:solidFill>
          </a:ln>
          <a:effectLst/>
        </p:spPr>
        <p:style>
          <a:lnRef idx="2">
            <a:schemeClr val="accent1"/>
          </a:lnRef>
          <a:fillRef idx="0">
            <a:schemeClr val="accent1"/>
          </a:fillRef>
          <a:effectRef idx="1">
            <a:schemeClr val="accent1"/>
          </a:effectRef>
          <a:fontRef idx="minor">
            <a:schemeClr val="tx1"/>
          </a:fontRef>
        </p:style>
      </p:cxnSp>
      <p:sp>
        <p:nvSpPr>
          <p:cNvPr id="16" name="Text Placeholder 16"/>
          <p:cNvSpPr>
            <a:spLocks noGrp="1"/>
          </p:cNvSpPr>
          <p:nvPr>
            <p:ph type="body" sz="quarter" idx="15" hasCustomPrompt="1"/>
          </p:nvPr>
        </p:nvSpPr>
        <p:spPr>
          <a:xfrm>
            <a:off x="6885601" y="7486650"/>
            <a:ext cx="7744800" cy="369888"/>
          </a:xfrm>
          <a:prstGeom prst="rect">
            <a:avLst/>
          </a:prstGeom>
        </p:spPr>
        <p:txBody>
          <a:bodyPr/>
          <a:lstStyle>
            <a:lvl1pPr marL="0" indent="0">
              <a:buNone/>
              <a:defRPr sz="1200" baseline="0">
                <a:solidFill>
                  <a:srgbClr val="A31527"/>
                </a:solidFill>
              </a:defRPr>
            </a:lvl1pPr>
          </a:lstStyle>
          <a:p>
            <a:pPr lvl="0"/>
            <a:r>
              <a:rPr lang="en-US" dirty="0"/>
              <a:t>Source:</a:t>
            </a:r>
          </a:p>
        </p:txBody>
      </p:sp>
      <p:sp>
        <p:nvSpPr>
          <p:cNvPr id="18" name="TextBox 17"/>
          <p:cNvSpPr txBox="1"/>
          <p:nvPr userDrawn="1"/>
        </p:nvSpPr>
        <p:spPr>
          <a:xfrm>
            <a:off x="10461356" y="7857642"/>
            <a:ext cx="4169044" cy="276999"/>
          </a:xfrm>
          <a:prstGeom prst="rect">
            <a:avLst/>
          </a:prstGeom>
          <a:noFill/>
        </p:spPr>
        <p:txBody>
          <a:bodyPr wrap="square">
            <a:spAutoFit/>
          </a:bodyPr>
          <a:lstStyle/>
          <a:p>
            <a:pPr eaLnBrk="1" hangingPunct="1">
              <a:defRPr/>
            </a:pPr>
            <a:r>
              <a:rPr lang="de-DE" sz="1200" b="1" spc="300" baseline="0" dirty="0">
                <a:solidFill>
                  <a:srgbClr val="A21727"/>
                </a:solidFill>
                <a:latin typeface="Century Gothic" charset="0"/>
                <a:ea typeface="Century Gothic" charset="0"/>
                <a:cs typeface="Century Gothic" charset="0"/>
              </a:rPr>
              <a:t>©</a:t>
            </a:r>
            <a:r>
              <a:rPr lang="en-US" sz="1200" b="1" spc="300" baseline="0" dirty="0">
                <a:solidFill>
                  <a:srgbClr val="A21727"/>
                </a:solidFill>
                <a:latin typeface="Century Gothic" charset="0"/>
                <a:ea typeface="Century Gothic" charset="0"/>
                <a:cs typeface="Century Gothic" charset="0"/>
              </a:rPr>
              <a:t>UNIVERSITY OF UTAH HEALTH, 2018</a:t>
            </a:r>
            <a:endParaRPr lang="en-US" sz="1200" b="1" spc="300" dirty="0">
              <a:solidFill>
                <a:srgbClr val="A21727"/>
              </a:solidFill>
              <a:latin typeface="Century Gothic" charset="0"/>
              <a:ea typeface="Century Gothic" charset="0"/>
              <a:cs typeface="Century Gothic" charset="0"/>
            </a:endParaRPr>
          </a:p>
        </p:txBody>
      </p:sp>
    </p:spTree>
    <p:extLst>
      <p:ext uri="{BB962C8B-B14F-4D97-AF65-F5344CB8AC3E}">
        <p14:creationId xmlns:p14="http://schemas.microsoft.com/office/powerpoint/2010/main" val="1147630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hoto and Footer">
    <p:spTree>
      <p:nvGrpSpPr>
        <p:cNvPr id="1" name=""/>
        <p:cNvGrpSpPr/>
        <p:nvPr/>
      </p:nvGrpSpPr>
      <p:grpSpPr>
        <a:xfrm>
          <a:off x="0" y="0"/>
          <a:ext cx="0" cy="0"/>
          <a:chOff x="0" y="0"/>
          <a:chExt cx="0" cy="0"/>
        </a:xfrm>
      </p:grpSpPr>
      <p:sp>
        <p:nvSpPr>
          <p:cNvPr id="4" name="Rectangle 3"/>
          <p:cNvSpPr/>
          <p:nvPr userDrawn="1"/>
        </p:nvSpPr>
        <p:spPr>
          <a:xfrm>
            <a:off x="0" y="0"/>
            <a:ext cx="127000" cy="8302625"/>
          </a:xfrm>
          <a:prstGeom prst="rect">
            <a:avLst/>
          </a:prstGeom>
          <a:solidFill>
            <a:srgbClr val="AF282C">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731520" eaLnBrk="1" fontAlgn="auto" hangingPunct="1">
              <a:spcBef>
                <a:spcPts val="0"/>
              </a:spcBef>
              <a:spcAft>
                <a:spcPts val="0"/>
              </a:spcAft>
              <a:defRPr/>
            </a:pPr>
            <a:endParaRPr lang="en-US" sz="4608"/>
          </a:p>
        </p:txBody>
      </p:sp>
      <p:sp>
        <p:nvSpPr>
          <p:cNvPr id="11" name="Text Placeholder 17"/>
          <p:cNvSpPr>
            <a:spLocks noGrp="1"/>
          </p:cNvSpPr>
          <p:nvPr>
            <p:ph type="body" sz="quarter" idx="11" hasCustomPrompt="1"/>
          </p:nvPr>
        </p:nvSpPr>
        <p:spPr>
          <a:xfrm>
            <a:off x="2592763"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@HANDLE</a:t>
            </a:r>
          </a:p>
        </p:txBody>
      </p:sp>
      <p:sp>
        <p:nvSpPr>
          <p:cNvPr id="12" name="Text Placeholder 17"/>
          <p:cNvSpPr>
            <a:spLocks noGrp="1"/>
          </p:cNvSpPr>
          <p:nvPr>
            <p:ph type="body" sz="quarter" idx="12" hasCustomPrompt="1"/>
          </p:nvPr>
        </p:nvSpPr>
        <p:spPr>
          <a:xfrm>
            <a:off x="4143605"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HASHTAG</a:t>
            </a:r>
          </a:p>
        </p:txBody>
      </p:sp>
      <p:sp>
        <p:nvSpPr>
          <p:cNvPr id="13" name="Text Placeholder 17"/>
          <p:cNvSpPr>
            <a:spLocks noGrp="1"/>
          </p:cNvSpPr>
          <p:nvPr>
            <p:ph type="body" sz="quarter" idx="13" hasCustomPrompt="1"/>
          </p:nvPr>
        </p:nvSpPr>
        <p:spPr>
          <a:xfrm>
            <a:off x="5694447"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MISC</a:t>
            </a:r>
          </a:p>
        </p:txBody>
      </p:sp>
      <p:pic>
        <p:nvPicPr>
          <p:cNvPr id="14" name="Picture 13" descr="U Health_horizontal_cmyk.eps"/>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00100" y="7680325"/>
            <a:ext cx="1558925" cy="4095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cxnSp>
        <p:nvCxnSpPr>
          <p:cNvPr id="15" name="Straight Connector 14"/>
          <p:cNvCxnSpPr/>
          <p:nvPr userDrawn="1"/>
        </p:nvCxnSpPr>
        <p:spPr>
          <a:xfrm>
            <a:off x="2576513" y="7856538"/>
            <a:ext cx="12726987" cy="0"/>
          </a:xfrm>
          <a:prstGeom prst="line">
            <a:avLst/>
          </a:prstGeom>
          <a:ln w="12700" cmpd="sng">
            <a:solidFill>
              <a:srgbClr val="A21727"/>
            </a:solidFill>
          </a:ln>
          <a:effectLst/>
        </p:spPr>
        <p:style>
          <a:lnRef idx="2">
            <a:schemeClr val="accent1"/>
          </a:lnRef>
          <a:fillRef idx="0">
            <a:schemeClr val="accent1"/>
          </a:fillRef>
          <a:effectRef idx="1">
            <a:schemeClr val="accent1"/>
          </a:effectRef>
          <a:fontRef idx="minor">
            <a:schemeClr val="tx1"/>
          </a:fontRef>
        </p:style>
      </p:cxnSp>
      <p:sp>
        <p:nvSpPr>
          <p:cNvPr id="16" name="Text Placeholder 16"/>
          <p:cNvSpPr>
            <a:spLocks noGrp="1"/>
          </p:cNvSpPr>
          <p:nvPr>
            <p:ph type="body" sz="quarter" idx="15" hasCustomPrompt="1"/>
          </p:nvPr>
        </p:nvSpPr>
        <p:spPr>
          <a:xfrm>
            <a:off x="6885601" y="7486650"/>
            <a:ext cx="7744800" cy="369888"/>
          </a:xfrm>
          <a:prstGeom prst="rect">
            <a:avLst/>
          </a:prstGeom>
        </p:spPr>
        <p:txBody>
          <a:bodyPr/>
          <a:lstStyle>
            <a:lvl1pPr marL="0" indent="0">
              <a:buNone/>
              <a:defRPr sz="1200" baseline="0">
                <a:solidFill>
                  <a:srgbClr val="A31527"/>
                </a:solidFill>
              </a:defRPr>
            </a:lvl1pPr>
          </a:lstStyle>
          <a:p>
            <a:pPr lvl="0"/>
            <a:r>
              <a:rPr lang="en-US" dirty="0"/>
              <a:t>Source:</a:t>
            </a:r>
          </a:p>
        </p:txBody>
      </p:sp>
      <p:sp>
        <p:nvSpPr>
          <p:cNvPr id="18" name="TextBox 17"/>
          <p:cNvSpPr txBox="1"/>
          <p:nvPr userDrawn="1"/>
        </p:nvSpPr>
        <p:spPr>
          <a:xfrm>
            <a:off x="10461356" y="7857642"/>
            <a:ext cx="4169044" cy="276999"/>
          </a:xfrm>
          <a:prstGeom prst="rect">
            <a:avLst/>
          </a:prstGeom>
          <a:noFill/>
        </p:spPr>
        <p:txBody>
          <a:bodyPr wrap="square">
            <a:spAutoFit/>
          </a:bodyPr>
          <a:lstStyle/>
          <a:p>
            <a:pPr eaLnBrk="1" hangingPunct="1">
              <a:defRPr/>
            </a:pPr>
            <a:r>
              <a:rPr lang="de-DE" sz="1200" b="1" spc="300" baseline="0" dirty="0">
                <a:solidFill>
                  <a:srgbClr val="A21727"/>
                </a:solidFill>
                <a:latin typeface="Century Gothic" charset="0"/>
                <a:ea typeface="Century Gothic" charset="0"/>
                <a:cs typeface="Century Gothic" charset="0"/>
              </a:rPr>
              <a:t>©</a:t>
            </a:r>
            <a:r>
              <a:rPr lang="en-US" sz="1200" b="1" spc="300" baseline="0" dirty="0">
                <a:solidFill>
                  <a:srgbClr val="A21727"/>
                </a:solidFill>
                <a:latin typeface="Century Gothic" charset="0"/>
                <a:ea typeface="Century Gothic" charset="0"/>
                <a:cs typeface="Century Gothic" charset="0"/>
              </a:rPr>
              <a:t>UNIVERSITY OF UTAH HEALTH, 2018</a:t>
            </a:r>
            <a:endParaRPr lang="en-US" sz="1200" b="1" spc="300" dirty="0">
              <a:solidFill>
                <a:srgbClr val="A21727"/>
              </a:solidFill>
              <a:latin typeface="Century Gothic" charset="0"/>
              <a:ea typeface="Century Gothic" charset="0"/>
              <a:cs typeface="Century Gothic"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hoto and Title">
    <p:spTree>
      <p:nvGrpSpPr>
        <p:cNvPr id="1" name=""/>
        <p:cNvGrpSpPr/>
        <p:nvPr/>
      </p:nvGrpSpPr>
      <p:grpSpPr>
        <a:xfrm>
          <a:off x="0" y="0"/>
          <a:ext cx="0" cy="0"/>
          <a:chOff x="0" y="0"/>
          <a:chExt cx="0" cy="0"/>
        </a:xfrm>
      </p:grpSpPr>
      <p:sp>
        <p:nvSpPr>
          <p:cNvPr id="2" name="Title 1"/>
          <p:cNvSpPr>
            <a:spLocks noGrp="1"/>
          </p:cNvSpPr>
          <p:nvPr>
            <p:ph type="title"/>
          </p:nvPr>
        </p:nvSpPr>
        <p:spPr>
          <a:xfrm>
            <a:off x="1104900" y="694482"/>
            <a:ext cx="12793980" cy="659444"/>
          </a:xfrm>
          <a:prstGeom prst="rect">
            <a:avLst/>
          </a:prstGeom>
        </p:spPr>
        <p:txBody>
          <a:bodyPr/>
          <a:lstStyle/>
          <a:p>
            <a:r>
              <a:rPr lang="en-US" dirty="0"/>
              <a:t>Click to edit Master title style</a:t>
            </a:r>
          </a:p>
        </p:txBody>
      </p:sp>
      <p:sp>
        <p:nvSpPr>
          <p:cNvPr id="4" name="Rectangle 3"/>
          <p:cNvSpPr/>
          <p:nvPr userDrawn="1"/>
        </p:nvSpPr>
        <p:spPr>
          <a:xfrm>
            <a:off x="0" y="0"/>
            <a:ext cx="127000" cy="8302625"/>
          </a:xfrm>
          <a:prstGeom prst="rect">
            <a:avLst/>
          </a:prstGeom>
          <a:solidFill>
            <a:srgbClr val="AF282C">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731520" eaLnBrk="1" fontAlgn="auto" hangingPunct="1">
              <a:spcBef>
                <a:spcPts val="0"/>
              </a:spcBef>
              <a:spcAft>
                <a:spcPts val="0"/>
              </a:spcAft>
              <a:defRPr/>
            </a:pPr>
            <a:endParaRPr lang="en-US" sz="4608"/>
          </a:p>
        </p:txBody>
      </p:sp>
      <p:sp>
        <p:nvSpPr>
          <p:cNvPr id="11" name="Text Placeholder 17"/>
          <p:cNvSpPr>
            <a:spLocks noGrp="1"/>
          </p:cNvSpPr>
          <p:nvPr>
            <p:ph type="body" sz="quarter" idx="11" hasCustomPrompt="1"/>
          </p:nvPr>
        </p:nvSpPr>
        <p:spPr>
          <a:xfrm>
            <a:off x="2592763"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@HANDLE</a:t>
            </a:r>
          </a:p>
        </p:txBody>
      </p:sp>
      <p:sp>
        <p:nvSpPr>
          <p:cNvPr id="12" name="Text Placeholder 17"/>
          <p:cNvSpPr>
            <a:spLocks noGrp="1"/>
          </p:cNvSpPr>
          <p:nvPr>
            <p:ph type="body" sz="quarter" idx="12" hasCustomPrompt="1"/>
          </p:nvPr>
        </p:nvSpPr>
        <p:spPr>
          <a:xfrm>
            <a:off x="4143605"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HASHTAG</a:t>
            </a:r>
          </a:p>
        </p:txBody>
      </p:sp>
      <p:sp>
        <p:nvSpPr>
          <p:cNvPr id="13" name="Text Placeholder 17"/>
          <p:cNvSpPr>
            <a:spLocks noGrp="1"/>
          </p:cNvSpPr>
          <p:nvPr>
            <p:ph type="body" sz="quarter" idx="13" hasCustomPrompt="1"/>
          </p:nvPr>
        </p:nvSpPr>
        <p:spPr>
          <a:xfrm>
            <a:off x="5694447"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MISC</a:t>
            </a:r>
          </a:p>
        </p:txBody>
      </p:sp>
      <p:pic>
        <p:nvPicPr>
          <p:cNvPr id="14" name="Picture 13" descr="U Health_horizontal_cmyk.eps"/>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00100" y="7680325"/>
            <a:ext cx="1558925" cy="4095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cxnSp>
        <p:nvCxnSpPr>
          <p:cNvPr id="15" name="Straight Connector 14"/>
          <p:cNvCxnSpPr/>
          <p:nvPr userDrawn="1"/>
        </p:nvCxnSpPr>
        <p:spPr>
          <a:xfrm>
            <a:off x="2576513" y="7856538"/>
            <a:ext cx="12726987" cy="0"/>
          </a:xfrm>
          <a:prstGeom prst="line">
            <a:avLst/>
          </a:prstGeom>
          <a:ln w="12700" cmpd="sng">
            <a:solidFill>
              <a:srgbClr val="A21727"/>
            </a:solidFill>
          </a:ln>
          <a:effectLst/>
        </p:spPr>
        <p:style>
          <a:lnRef idx="2">
            <a:schemeClr val="accent1"/>
          </a:lnRef>
          <a:fillRef idx="0">
            <a:schemeClr val="accent1"/>
          </a:fillRef>
          <a:effectRef idx="1">
            <a:schemeClr val="accent1"/>
          </a:effectRef>
          <a:fontRef idx="minor">
            <a:schemeClr val="tx1"/>
          </a:fontRef>
        </p:style>
      </p:cxnSp>
      <p:sp>
        <p:nvSpPr>
          <p:cNvPr id="16" name="Text Placeholder 16"/>
          <p:cNvSpPr>
            <a:spLocks noGrp="1"/>
          </p:cNvSpPr>
          <p:nvPr>
            <p:ph type="body" sz="quarter" idx="15" hasCustomPrompt="1"/>
          </p:nvPr>
        </p:nvSpPr>
        <p:spPr>
          <a:xfrm>
            <a:off x="6885601" y="7486650"/>
            <a:ext cx="7744800" cy="369888"/>
          </a:xfrm>
          <a:prstGeom prst="rect">
            <a:avLst/>
          </a:prstGeom>
        </p:spPr>
        <p:txBody>
          <a:bodyPr/>
          <a:lstStyle>
            <a:lvl1pPr marL="0" indent="0">
              <a:buNone/>
              <a:defRPr sz="1200" baseline="0">
                <a:solidFill>
                  <a:srgbClr val="A31527"/>
                </a:solidFill>
              </a:defRPr>
            </a:lvl1pPr>
          </a:lstStyle>
          <a:p>
            <a:pPr lvl="0"/>
            <a:r>
              <a:rPr lang="en-US" dirty="0"/>
              <a:t>Source:</a:t>
            </a:r>
          </a:p>
        </p:txBody>
      </p:sp>
      <p:sp>
        <p:nvSpPr>
          <p:cNvPr id="18" name="TextBox 17"/>
          <p:cNvSpPr txBox="1"/>
          <p:nvPr userDrawn="1"/>
        </p:nvSpPr>
        <p:spPr>
          <a:xfrm>
            <a:off x="10461356" y="7857642"/>
            <a:ext cx="4169044" cy="276999"/>
          </a:xfrm>
          <a:prstGeom prst="rect">
            <a:avLst/>
          </a:prstGeom>
          <a:noFill/>
        </p:spPr>
        <p:txBody>
          <a:bodyPr wrap="square">
            <a:spAutoFit/>
          </a:bodyPr>
          <a:lstStyle/>
          <a:p>
            <a:pPr eaLnBrk="1" hangingPunct="1">
              <a:defRPr/>
            </a:pPr>
            <a:r>
              <a:rPr lang="de-DE" sz="1200" b="1" spc="300" baseline="0" dirty="0">
                <a:solidFill>
                  <a:srgbClr val="A21727"/>
                </a:solidFill>
                <a:latin typeface="Century Gothic" charset="0"/>
                <a:ea typeface="Century Gothic" charset="0"/>
                <a:cs typeface="Century Gothic" charset="0"/>
              </a:rPr>
              <a:t>©</a:t>
            </a:r>
            <a:r>
              <a:rPr lang="en-US" sz="1200" b="1" spc="300" baseline="0" dirty="0">
                <a:solidFill>
                  <a:srgbClr val="A21727"/>
                </a:solidFill>
                <a:latin typeface="Century Gothic" charset="0"/>
                <a:ea typeface="Century Gothic" charset="0"/>
                <a:cs typeface="Century Gothic" charset="0"/>
              </a:rPr>
              <a:t>UNIVERSITY OF UTAH HEALTH, 2018</a:t>
            </a:r>
            <a:endParaRPr lang="en-US" sz="1200" b="1" spc="300" dirty="0">
              <a:solidFill>
                <a:srgbClr val="A21727"/>
              </a:solidFill>
              <a:latin typeface="Century Gothic" charset="0"/>
              <a:ea typeface="Century Gothic" charset="0"/>
              <a:cs typeface="Century Gothic"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wo Column Text/Title and One Column with Photo">
    <p:spTree>
      <p:nvGrpSpPr>
        <p:cNvPr id="1" name=""/>
        <p:cNvGrpSpPr/>
        <p:nvPr/>
      </p:nvGrpSpPr>
      <p:grpSpPr>
        <a:xfrm>
          <a:off x="0" y="0"/>
          <a:ext cx="0" cy="0"/>
          <a:chOff x="0" y="0"/>
          <a:chExt cx="0" cy="0"/>
        </a:xfrm>
      </p:grpSpPr>
      <p:sp>
        <p:nvSpPr>
          <p:cNvPr id="2" name="Title 1"/>
          <p:cNvSpPr>
            <a:spLocks noGrp="1"/>
          </p:cNvSpPr>
          <p:nvPr>
            <p:ph type="title"/>
          </p:nvPr>
        </p:nvSpPr>
        <p:spPr>
          <a:xfrm>
            <a:off x="1104900" y="694482"/>
            <a:ext cx="12793980" cy="659444"/>
          </a:xfrm>
          <a:prstGeom prst="rect">
            <a:avLst/>
          </a:prstGeom>
        </p:spPr>
        <p:txBody>
          <a:bodyPr/>
          <a:lstStyle/>
          <a:p>
            <a:r>
              <a:rPr lang="en-US" dirty="0"/>
              <a:t>Click to edit Master title style</a:t>
            </a:r>
          </a:p>
        </p:txBody>
      </p:sp>
      <p:sp>
        <p:nvSpPr>
          <p:cNvPr id="4" name="Rectangle 3"/>
          <p:cNvSpPr/>
          <p:nvPr userDrawn="1"/>
        </p:nvSpPr>
        <p:spPr>
          <a:xfrm>
            <a:off x="0" y="0"/>
            <a:ext cx="127000" cy="8302625"/>
          </a:xfrm>
          <a:prstGeom prst="rect">
            <a:avLst/>
          </a:prstGeom>
          <a:solidFill>
            <a:srgbClr val="AF282C">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731520" eaLnBrk="1" fontAlgn="auto" hangingPunct="1">
              <a:spcBef>
                <a:spcPts val="0"/>
              </a:spcBef>
              <a:spcAft>
                <a:spcPts val="0"/>
              </a:spcAft>
              <a:defRPr/>
            </a:pPr>
            <a:endParaRPr lang="en-US" sz="4608"/>
          </a:p>
        </p:txBody>
      </p:sp>
      <p:sp>
        <p:nvSpPr>
          <p:cNvPr id="5" name="Content Placeholder 2"/>
          <p:cNvSpPr>
            <a:spLocks noGrp="1"/>
          </p:cNvSpPr>
          <p:nvPr>
            <p:ph sz="half" idx="1"/>
          </p:nvPr>
        </p:nvSpPr>
        <p:spPr>
          <a:xfrm>
            <a:off x="1104900" y="2114868"/>
            <a:ext cx="6059829" cy="5350804"/>
          </a:xfrm>
          <a:prstGeom prst="rect">
            <a:avLst/>
          </a:prstGeom>
        </p:spPr>
        <p:txBody>
          <a:bodyPr/>
          <a:lstStyle>
            <a:lvl1pPr>
              <a:defRPr sz="4480"/>
            </a:lvl1pPr>
            <a:lvl2pPr>
              <a:defRPr sz="3840"/>
            </a:lvl2pPr>
            <a:lvl3pPr>
              <a:defRPr sz="3200"/>
            </a:lvl3pPr>
            <a:lvl4pPr>
              <a:defRPr sz="2880"/>
            </a:lvl4pPr>
            <a:lvl5pPr>
              <a:defRPr sz="2880"/>
            </a:lvl5pPr>
            <a:lvl6pPr>
              <a:defRPr sz="2880"/>
            </a:lvl6pPr>
            <a:lvl7pPr>
              <a:defRPr sz="2880"/>
            </a:lvl7pPr>
            <a:lvl8pPr>
              <a:defRPr sz="2880"/>
            </a:lvl8pPr>
            <a:lvl9pPr>
              <a:defRPr sz="288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17"/>
          <p:cNvSpPr>
            <a:spLocks noGrp="1"/>
          </p:cNvSpPr>
          <p:nvPr>
            <p:ph type="body" sz="quarter" idx="11" hasCustomPrompt="1"/>
          </p:nvPr>
        </p:nvSpPr>
        <p:spPr>
          <a:xfrm>
            <a:off x="2592763"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@HANDLE</a:t>
            </a:r>
          </a:p>
        </p:txBody>
      </p:sp>
      <p:sp>
        <p:nvSpPr>
          <p:cNvPr id="12" name="Text Placeholder 17"/>
          <p:cNvSpPr>
            <a:spLocks noGrp="1"/>
          </p:cNvSpPr>
          <p:nvPr>
            <p:ph type="body" sz="quarter" idx="12" hasCustomPrompt="1"/>
          </p:nvPr>
        </p:nvSpPr>
        <p:spPr>
          <a:xfrm>
            <a:off x="4143605"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HASHTAG</a:t>
            </a:r>
          </a:p>
        </p:txBody>
      </p:sp>
      <p:sp>
        <p:nvSpPr>
          <p:cNvPr id="13" name="Text Placeholder 17"/>
          <p:cNvSpPr>
            <a:spLocks noGrp="1"/>
          </p:cNvSpPr>
          <p:nvPr>
            <p:ph type="body" sz="quarter" idx="13" hasCustomPrompt="1"/>
          </p:nvPr>
        </p:nvSpPr>
        <p:spPr>
          <a:xfrm>
            <a:off x="5694447"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MISC</a:t>
            </a:r>
          </a:p>
        </p:txBody>
      </p:sp>
      <p:pic>
        <p:nvPicPr>
          <p:cNvPr id="14" name="Picture 13" descr="U Health_horizontal_cmyk.eps"/>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00100" y="7680325"/>
            <a:ext cx="1558925" cy="4095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cxnSp>
        <p:nvCxnSpPr>
          <p:cNvPr id="15" name="Straight Connector 14"/>
          <p:cNvCxnSpPr/>
          <p:nvPr userDrawn="1"/>
        </p:nvCxnSpPr>
        <p:spPr>
          <a:xfrm>
            <a:off x="2576513" y="7856538"/>
            <a:ext cx="12726987" cy="0"/>
          </a:xfrm>
          <a:prstGeom prst="line">
            <a:avLst/>
          </a:prstGeom>
          <a:ln w="12700" cmpd="sng">
            <a:solidFill>
              <a:srgbClr val="A21727"/>
            </a:solidFill>
          </a:ln>
          <a:effectLst/>
        </p:spPr>
        <p:style>
          <a:lnRef idx="2">
            <a:schemeClr val="accent1"/>
          </a:lnRef>
          <a:fillRef idx="0">
            <a:schemeClr val="accent1"/>
          </a:fillRef>
          <a:effectRef idx="1">
            <a:schemeClr val="accent1"/>
          </a:effectRef>
          <a:fontRef idx="minor">
            <a:schemeClr val="tx1"/>
          </a:fontRef>
        </p:style>
      </p:cxnSp>
      <p:sp>
        <p:nvSpPr>
          <p:cNvPr id="16" name="Content Placeholder 2"/>
          <p:cNvSpPr>
            <a:spLocks noGrp="1"/>
          </p:cNvSpPr>
          <p:nvPr>
            <p:ph sz="half" idx="15"/>
          </p:nvPr>
        </p:nvSpPr>
        <p:spPr>
          <a:xfrm>
            <a:off x="7839051" y="2114868"/>
            <a:ext cx="6059829" cy="5350804"/>
          </a:xfrm>
          <a:prstGeom prst="rect">
            <a:avLst/>
          </a:prstGeom>
        </p:spPr>
        <p:txBody>
          <a:bodyPr/>
          <a:lstStyle>
            <a:lvl1pPr>
              <a:defRPr sz="4480"/>
            </a:lvl1pPr>
            <a:lvl2pPr>
              <a:defRPr sz="3840"/>
            </a:lvl2pPr>
            <a:lvl3pPr>
              <a:defRPr sz="3200"/>
            </a:lvl3pPr>
            <a:lvl4pPr>
              <a:defRPr sz="2880"/>
            </a:lvl4pPr>
            <a:lvl5pPr>
              <a:defRPr sz="2880"/>
            </a:lvl5pPr>
            <a:lvl6pPr>
              <a:defRPr sz="2880"/>
            </a:lvl6pPr>
            <a:lvl7pPr>
              <a:defRPr sz="2880"/>
            </a:lvl7pPr>
            <a:lvl8pPr>
              <a:defRPr sz="2880"/>
            </a:lvl8pPr>
            <a:lvl9pPr>
              <a:defRPr sz="288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Text Placeholder 16"/>
          <p:cNvSpPr>
            <a:spLocks noGrp="1"/>
          </p:cNvSpPr>
          <p:nvPr>
            <p:ph type="body" sz="quarter" idx="16" hasCustomPrompt="1"/>
          </p:nvPr>
        </p:nvSpPr>
        <p:spPr>
          <a:xfrm>
            <a:off x="6885601" y="7486650"/>
            <a:ext cx="7744800" cy="369888"/>
          </a:xfrm>
          <a:prstGeom prst="rect">
            <a:avLst/>
          </a:prstGeom>
        </p:spPr>
        <p:txBody>
          <a:bodyPr/>
          <a:lstStyle>
            <a:lvl1pPr marL="0" indent="0">
              <a:buNone/>
              <a:defRPr sz="1200" baseline="0">
                <a:solidFill>
                  <a:srgbClr val="A31527"/>
                </a:solidFill>
              </a:defRPr>
            </a:lvl1pPr>
          </a:lstStyle>
          <a:p>
            <a:pPr lvl="0"/>
            <a:r>
              <a:rPr lang="en-US" dirty="0"/>
              <a:t>Source:</a:t>
            </a:r>
          </a:p>
        </p:txBody>
      </p:sp>
      <p:sp>
        <p:nvSpPr>
          <p:cNvPr id="19" name="TextBox 18"/>
          <p:cNvSpPr txBox="1"/>
          <p:nvPr userDrawn="1"/>
        </p:nvSpPr>
        <p:spPr>
          <a:xfrm>
            <a:off x="10461356" y="7857642"/>
            <a:ext cx="4169044" cy="276999"/>
          </a:xfrm>
          <a:prstGeom prst="rect">
            <a:avLst/>
          </a:prstGeom>
          <a:noFill/>
        </p:spPr>
        <p:txBody>
          <a:bodyPr wrap="square">
            <a:spAutoFit/>
          </a:bodyPr>
          <a:lstStyle/>
          <a:p>
            <a:pPr eaLnBrk="1" hangingPunct="1">
              <a:defRPr/>
            </a:pPr>
            <a:r>
              <a:rPr lang="de-DE" sz="1200" b="1" spc="300" baseline="0" dirty="0">
                <a:solidFill>
                  <a:srgbClr val="A21727"/>
                </a:solidFill>
                <a:latin typeface="Century Gothic" charset="0"/>
                <a:ea typeface="Century Gothic" charset="0"/>
                <a:cs typeface="Century Gothic" charset="0"/>
              </a:rPr>
              <a:t>©</a:t>
            </a:r>
            <a:r>
              <a:rPr lang="en-US" sz="1200" b="1" spc="300" baseline="0" dirty="0">
                <a:solidFill>
                  <a:srgbClr val="A21727"/>
                </a:solidFill>
                <a:latin typeface="Century Gothic" charset="0"/>
                <a:ea typeface="Century Gothic" charset="0"/>
                <a:cs typeface="Century Gothic" charset="0"/>
              </a:rPr>
              <a:t>UNIVERSITY OF UTAH HEALTH, 2018</a:t>
            </a:r>
            <a:endParaRPr lang="en-US" sz="1200" b="1" spc="300" dirty="0">
              <a:solidFill>
                <a:srgbClr val="A21727"/>
              </a:solidFill>
              <a:latin typeface="Century Gothic" charset="0"/>
              <a:ea typeface="Century Gothic" charset="0"/>
              <a:cs typeface="Century Gothic"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Photo Collage">
    <p:spTree>
      <p:nvGrpSpPr>
        <p:cNvPr id="1" name=""/>
        <p:cNvGrpSpPr/>
        <p:nvPr/>
      </p:nvGrpSpPr>
      <p:grpSpPr>
        <a:xfrm>
          <a:off x="0" y="0"/>
          <a:ext cx="0" cy="0"/>
          <a:chOff x="0" y="0"/>
          <a:chExt cx="0" cy="0"/>
        </a:xfrm>
      </p:grpSpPr>
      <p:sp>
        <p:nvSpPr>
          <p:cNvPr id="2" name="Title 1"/>
          <p:cNvSpPr>
            <a:spLocks noGrp="1"/>
          </p:cNvSpPr>
          <p:nvPr>
            <p:ph type="title"/>
          </p:nvPr>
        </p:nvSpPr>
        <p:spPr>
          <a:xfrm>
            <a:off x="1104900" y="694482"/>
            <a:ext cx="12793980" cy="659444"/>
          </a:xfrm>
          <a:prstGeom prst="rect">
            <a:avLst/>
          </a:prstGeom>
        </p:spPr>
        <p:txBody>
          <a:bodyPr/>
          <a:lstStyle/>
          <a:p>
            <a:r>
              <a:rPr lang="en-US" dirty="0"/>
              <a:t>Click to edit Master title style</a:t>
            </a:r>
          </a:p>
        </p:txBody>
      </p:sp>
      <p:sp>
        <p:nvSpPr>
          <p:cNvPr id="4" name="Rectangle 3"/>
          <p:cNvSpPr/>
          <p:nvPr userDrawn="1"/>
        </p:nvSpPr>
        <p:spPr>
          <a:xfrm>
            <a:off x="0" y="0"/>
            <a:ext cx="127000" cy="8302625"/>
          </a:xfrm>
          <a:prstGeom prst="rect">
            <a:avLst/>
          </a:prstGeom>
          <a:solidFill>
            <a:srgbClr val="AF282C">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731520" eaLnBrk="1" fontAlgn="auto" hangingPunct="1">
              <a:spcBef>
                <a:spcPts val="0"/>
              </a:spcBef>
              <a:spcAft>
                <a:spcPts val="0"/>
              </a:spcAft>
              <a:defRPr/>
            </a:pPr>
            <a:endParaRPr lang="en-US" sz="4608"/>
          </a:p>
        </p:txBody>
      </p:sp>
      <p:sp>
        <p:nvSpPr>
          <p:cNvPr id="11" name="Text Placeholder 17"/>
          <p:cNvSpPr>
            <a:spLocks noGrp="1"/>
          </p:cNvSpPr>
          <p:nvPr>
            <p:ph type="body" sz="quarter" idx="11" hasCustomPrompt="1"/>
          </p:nvPr>
        </p:nvSpPr>
        <p:spPr>
          <a:xfrm>
            <a:off x="2592763"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@HANDLE</a:t>
            </a:r>
          </a:p>
        </p:txBody>
      </p:sp>
      <p:sp>
        <p:nvSpPr>
          <p:cNvPr id="12" name="Text Placeholder 17"/>
          <p:cNvSpPr>
            <a:spLocks noGrp="1"/>
          </p:cNvSpPr>
          <p:nvPr>
            <p:ph type="body" sz="quarter" idx="12" hasCustomPrompt="1"/>
          </p:nvPr>
        </p:nvSpPr>
        <p:spPr>
          <a:xfrm>
            <a:off x="4143605"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HASHTAG</a:t>
            </a:r>
          </a:p>
        </p:txBody>
      </p:sp>
      <p:sp>
        <p:nvSpPr>
          <p:cNvPr id="13" name="Text Placeholder 17"/>
          <p:cNvSpPr>
            <a:spLocks noGrp="1"/>
          </p:cNvSpPr>
          <p:nvPr>
            <p:ph type="body" sz="quarter" idx="13" hasCustomPrompt="1"/>
          </p:nvPr>
        </p:nvSpPr>
        <p:spPr>
          <a:xfrm>
            <a:off x="5694447" y="7866925"/>
            <a:ext cx="1191153" cy="304800"/>
          </a:xfrm>
          <a:prstGeom prst="rect">
            <a:avLst/>
          </a:prstGeom>
        </p:spPr>
        <p:txBody>
          <a:bodyPr/>
          <a:lstStyle>
            <a:lvl1pPr marL="0" indent="0">
              <a:buNone/>
              <a:defRPr sz="1200" b="1" i="0" spc="200" baseline="0">
                <a:solidFill>
                  <a:srgbClr val="A21727"/>
                </a:solidFill>
              </a:defRPr>
            </a:lvl1pPr>
          </a:lstStyle>
          <a:p>
            <a:pPr lvl="0"/>
            <a:r>
              <a:rPr lang="en-US" dirty="0"/>
              <a:t>MISC</a:t>
            </a:r>
          </a:p>
        </p:txBody>
      </p:sp>
      <p:pic>
        <p:nvPicPr>
          <p:cNvPr id="14" name="Picture 13" descr="U Health_horizontal_cmyk.eps"/>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800100" y="7680325"/>
            <a:ext cx="1558925" cy="4095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cxnSp>
        <p:nvCxnSpPr>
          <p:cNvPr id="15" name="Straight Connector 14"/>
          <p:cNvCxnSpPr/>
          <p:nvPr userDrawn="1"/>
        </p:nvCxnSpPr>
        <p:spPr>
          <a:xfrm>
            <a:off x="2576513" y="7856538"/>
            <a:ext cx="12726987" cy="0"/>
          </a:xfrm>
          <a:prstGeom prst="line">
            <a:avLst/>
          </a:prstGeom>
          <a:ln w="12700" cmpd="sng">
            <a:solidFill>
              <a:srgbClr val="A21727"/>
            </a:solidFill>
          </a:ln>
          <a:effectLst/>
        </p:spPr>
        <p:style>
          <a:lnRef idx="2">
            <a:schemeClr val="accent1"/>
          </a:lnRef>
          <a:fillRef idx="0">
            <a:schemeClr val="accent1"/>
          </a:fillRef>
          <a:effectRef idx="1">
            <a:schemeClr val="accent1"/>
          </a:effectRef>
          <a:fontRef idx="minor">
            <a:schemeClr val="tx1"/>
          </a:fontRef>
        </p:style>
      </p:cxnSp>
      <p:sp>
        <p:nvSpPr>
          <p:cNvPr id="16" name="Rectangle 15"/>
          <p:cNvSpPr/>
          <p:nvPr userDrawn="1"/>
        </p:nvSpPr>
        <p:spPr>
          <a:xfrm>
            <a:off x="-325850" y="1618665"/>
            <a:ext cx="15328962" cy="5835431"/>
          </a:xfrm>
          <a:prstGeom prst="rect">
            <a:avLst/>
          </a:prstGeom>
          <a:solidFill>
            <a:srgbClr val="A21727"/>
          </a:solidFill>
          <a:ln>
            <a:noFill/>
          </a:ln>
          <a:effectLst>
            <a:glow rad="444500">
              <a:schemeClr val="tx1">
                <a:lumMod val="95000"/>
                <a:lumOff val="5000"/>
                <a:alpha val="3000"/>
              </a:schemeClr>
            </a:glow>
            <a:outerShdw blurRad="40000" dist="23000" dir="5400000" rotWithShape="0">
              <a:srgbClr val="000000">
                <a:alpha val="35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ctr" defTabSz="731520" eaLnBrk="1" fontAlgn="auto" hangingPunct="1">
              <a:spcBef>
                <a:spcPts val="0"/>
              </a:spcBef>
              <a:spcAft>
                <a:spcPts val="0"/>
              </a:spcAft>
              <a:defRPr/>
            </a:pPr>
            <a:endParaRPr lang="en-US" sz="2880"/>
          </a:p>
        </p:txBody>
      </p:sp>
      <p:sp>
        <p:nvSpPr>
          <p:cNvPr id="18" name="Text Placeholder 16"/>
          <p:cNvSpPr>
            <a:spLocks noGrp="1"/>
          </p:cNvSpPr>
          <p:nvPr>
            <p:ph type="body" sz="quarter" idx="15" hasCustomPrompt="1"/>
          </p:nvPr>
        </p:nvSpPr>
        <p:spPr>
          <a:xfrm>
            <a:off x="6885601" y="7486650"/>
            <a:ext cx="7744800" cy="369888"/>
          </a:xfrm>
          <a:prstGeom prst="rect">
            <a:avLst/>
          </a:prstGeom>
        </p:spPr>
        <p:txBody>
          <a:bodyPr/>
          <a:lstStyle>
            <a:lvl1pPr marL="0" indent="0">
              <a:buNone/>
              <a:defRPr sz="1200" baseline="0">
                <a:solidFill>
                  <a:srgbClr val="A31527"/>
                </a:solidFill>
              </a:defRPr>
            </a:lvl1pPr>
          </a:lstStyle>
          <a:p>
            <a:pPr lvl="0"/>
            <a:r>
              <a:rPr lang="en-US" dirty="0"/>
              <a:t>Source:</a:t>
            </a:r>
          </a:p>
        </p:txBody>
      </p:sp>
      <p:sp>
        <p:nvSpPr>
          <p:cNvPr id="19" name="TextBox 18"/>
          <p:cNvSpPr txBox="1"/>
          <p:nvPr userDrawn="1"/>
        </p:nvSpPr>
        <p:spPr>
          <a:xfrm>
            <a:off x="10461356" y="7857642"/>
            <a:ext cx="4169044" cy="276999"/>
          </a:xfrm>
          <a:prstGeom prst="rect">
            <a:avLst/>
          </a:prstGeom>
          <a:noFill/>
        </p:spPr>
        <p:txBody>
          <a:bodyPr wrap="square">
            <a:spAutoFit/>
          </a:bodyPr>
          <a:lstStyle/>
          <a:p>
            <a:pPr eaLnBrk="1" hangingPunct="1">
              <a:defRPr/>
            </a:pPr>
            <a:r>
              <a:rPr lang="de-DE" sz="1200" b="1" spc="300" baseline="0" dirty="0">
                <a:solidFill>
                  <a:srgbClr val="A21727"/>
                </a:solidFill>
                <a:latin typeface="Century Gothic" charset="0"/>
                <a:ea typeface="Century Gothic" charset="0"/>
                <a:cs typeface="Century Gothic" charset="0"/>
              </a:rPr>
              <a:t>©</a:t>
            </a:r>
            <a:r>
              <a:rPr lang="en-US" sz="1200" b="1" spc="300" baseline="0" dirty="0">
                <a:solidFill>
                  <a:srgbClr val="A21727"/>
                </a:solidFill>
                <a:latin typeface="Century Gothic" charset="0"/>
                <a:ea typeface="Century Gothic" charset="0"/>
                <a:cs typeface="Century Gothic" charset="0"/>
              </a:rPr>
              <a:t>UNIVERSITY OF UTAH HEALTH, 2018</a:t>
            </a:r>
            <a:endParaRPr lang="en-US" sz="1200" b="1" spc="300" dirty="0">
              <a:solidFill>
                <a:srgbClr val="A21727"/>
              </a:solidFill>
              <a:latin typeface="Century Gothic" charset="0"/>
              <a:ea typeface="Century Gothic" charset="0"/>
              <a:cs typeface="Century Gothic"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No Footer">
    <p:spTree>
      <p:nvGrpSpPr>
        <p:cNvPr id="1" name=""/>
        <p:cNvGrpSpPr/>
        <p:nvPr/>
      </p:nvGrpSpPr>
      <p:grpSpPr>
        <a:xfrm>
          <a:off x="0" y="0"/>
          <a:ext cx="0" cy="0"/>
          <a:chOff x="0" y="0"/>
          <a:chExt cx="0" cy="0"/>
        </a:xfrm>
      </p:grpSpPr>
      <p:sp>
        <p:nvSpPr>
          <p:cNvPr id="3" name="Rectangle 2"/>
          <p:cNvSpPr/>
          <p:nvPr userDrawn="1"/>
        </p:nvSpPr>
        <p:spPr>
          <a:xfrm>
            <a:off x="0" y="1"/>
            <a:ext cx="127000" cy="8229600"/>
          </a:xfrm>
          <a:prstGeom prst="rect">
            <a:avLst/>
          </a:prstGeom>
          <a:solidFill>
            <a:srgbClr val="AF282C">
              <a:alpha val="80000"/>
            </a:srgb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defTabSz="731520" eaLnBrk="1" fontAlgn="auto" hangingPunct="1">
              <a:spcBef>
                <a:spcPts val="0"/>
              </a:spcBef>
              <a:spcAft>
                <a:spcPts val="0"/>
              </a:spcAft>
              <a:defRPr/>
            </a:pPr>
            <a:endParaRPr lang="en-US" sz="4608"/>
          </a:p>
        </p:txBody>
      </p:sp>
    </p:spTree>
    <p:extLst>
      <p:ext uri="{BB962C8B-B14F-4D97-AF65-F5344CB8AC3E}">
        <p14:creationId xmlns:p14="http://schemas.microsoft.com/office/powerpoint/2010/main" val="2239567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6451245"/>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62" r:id="rId3"/>
    <p:sldLayoutId id="2147483650" r:id="rId4"/>
    <p:sldLayoutId id="2147483663" r:id="rId5"/>
    <p:sldLayoutId id="2147483664" r:id="rId6"/>
    <p:sldLayoutId id="2147483665" r:id="rId7"/>
    <p:sldLayoutId id="2147483666" r:id="rId8"/>
    <p:sldLayoutId id="2147483655" r:id="rId9"/>
    <p:sldLayoutId id="2147483659" r:id="rId1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731520" rtl="0" eaLnBrk="1" latinLnBrk="0" hangingPunct="1">
        <a:spcBef>
          <a:spcPct val="0"/>
        </a:spcBef>
        <a:buNone/>
        <a:defRPr sz="4480" b="0" i="0" kern="1200" cap="all" baseline="0">
          <a:solidFill>
            <a:srgbClr val="B01C32"/>
          </a:solidFill>
          <a:latin typeface="Century Gothic" charset="0"/>
          <a:ea typeface="+mj-ea"/>
          <a:cs typeface="Avenir Roman"/>
        </a:defRPr>
      </a:lvl1pPr>
    </p:titleStyle>
    <p:bodyStyle>
      <a:lvl1pPr marL="548640" indent="-548640" algn="l" defTabSz="731520" rtl="0" eaLnBrk="1" latinLnBrk="0" hangingPunct="1">
        <a:spcBef>
          <a:spcPct val="20000"/>
        </a:spcBef>
        <a:buFont typeface="Arial"/>
        <a:buChar char="•"/>
        <a:defRPr sz="4480" b="0" i="0" kern="1200" baseline="0">
          <a:solidFill>
            <a:schemeClr val="tx1">
              <a:lumMod val="65000"/>
              <a:lumOff val="35000"/>
            </a:schemeClr>
          </a:solidFill>
          <a:latin typeface="Century Gothic" charset="0"/>
          <a:ea typeface="+mn-ea"/>
          <a:cs typeface="Avenir Roman"/>
        </a:defRPr>
      </a:lvl1pPr>
      <a:lvl2pPr marL="1188720" indent="-457200" algn="l" defTabSz="731520" rtl="0" eaLnBrk="1" latinLnBrk="0" hangingPunct="1">
        <a:spcBef>
          <a:spcPct val="20000"/>
        </a:spcBef>
        <a:buFont typeface="Arial"/>
        <a:buChar char="–"/>
        <a:defRPr sz="3840" b="0" i="0" kern="1200" baseline="0">
          <a:solidFill>
            <a:schemeClr val="tx1">
              <a:lumMod val="65000"/>
              <a:lumOff val="35000"/>
            </a:schemeClr>
          </a:solidFill>
          <a:latin typeface="Century Gothic" charset="0"/>
          <a:ea typeface="+mn-ea"/>
          <a:cs typeface="Avenir Roman"/>
        </a:defRPr>
      </a:lvl2pPr>
      <a:lvl3pPr marL="1828800" indent="-365760" algn="l" defTabSz="731520" rtl="0" eaLnBrk="1" latinLnBrk="0" hangingPunct="1">
        <a:spcBef>
          <a:spcPct val="20000"/>
        </a:spcBef>
        <a:buFont typeface="Arial"/>
        <a:buChar char="•"/>
        <a:defRPr sz="3200" b="0" i="0" kern="1200" baseline="0">
          <a:solidFill>
            <a:schemeClr val="tx1">
              <a:lumMod val="65000"/>
              <a:lumOff val="35000"/>
            </a:schemeClr>
          </a:solidFill>
          <a:latin typeface="Century Gothic" charset="0"/>
          <a:ea typeface="Century Gothic" charset="0"/>
          <a:cs typeface="Century Gothic" charset="0"/>
        </a:defRPr>
      </a:lvl3pPr>
      <a:lvl4pPr marL="2560320" indent="-365760" algn="l" defTabSz="731520" rtl="0" eaLnBrk="1" latinLnBrk="0" hangingPunct="1">
        <a:spcBef>
          <a:spcPct val="20000"/>
        </a:spcBef>
        <a:buFont typeface="Arial"/>
        <a:buChar char="–"/>
        <a:defRPr sz="2560" b="0" i="0" kern="1200" baseline="0">
          <a:solidFill>
            <a:schemeClr val="tx1">
              <a:lumMod val="65000"/>
              <a:lumOff val="35000"/>
            </a:schemeClr>
          </a:solidFill>
          <a:latin typeface="Century Gothic" charset="0"/>
          <a:ea typeface="+mn-ea"/>
          <a:cs typeface="Avenir Roman"/>
        </a:defRPr>
      </a:lvl4pPr>
      <a:lvl5pPr marL="3291840" indent="-365760" algn="l" defTabSz="731520" rtl="0" eaLnBrk="1" latinLnBrk="0" hangingPunct="1">
        <a:spcBef>
          <a:spcPct val="20000"/>
        </a:spcBef>
        <a:buFont typeface="Arial"/>
        <a:buChar char="»"/>
        <a:defRPr sz="1920" b="0" i="0" kern="1200" baseline="0">
          <a:solidFill>
            <a:schemeClr val="tx1">
              <a:lumMod val="65000"/>
              <a:lumOff val="35000"/>
            </a:schemeClr>
          </a:solidFill>
          <a:latin typeface="Century Gothic" charset="0"/>
          <a:ea typeface="+mn-ea"/>
          <a:cs typeface="Avenir Roman"/>
        </a:defRPr>
      </a:lvl5pPr>
      <a:lvl6pPr marL="4023360" indent="-365760" algn="l" defTabSz="731520" rtl="0" eaLnBrk="1" latinLnBrk="0" hangingPunct="1">
        <a:spcBef>
          <a:spcPct val="20000"/>
        </a:spcBef>
        <a:buFont typeface="Arial"/>
        <a:buChar char="•"/>
        <a:defRPr sz="3200" kern="1200">
          <a:solidFill>
            <a:schemeClr val="tx1"/>
          </a:solidFill>
          <a:latin typeface="+mn-lt"/>
          <a:ea typeface="+mn-ea"/>
          <a:cs typeface="+mn-cs"/>
        </a:defRPr>
      </a:lvl6pPr>
      <a:lvl7pPr marL="4754880" indent="-365760" algn="l" defTabSz="731520" rtl="0" eaLnBrk="1" latinLnBrk="0" hangingPunct="1">
        <a:spcBef>
          <a:spcPct val="20000"/>
        </a:spcBef>
        <a:buFont typeface="Arial"/>
        <a:buChar char="•"/>
        <a:defRPr sz="3200" kern="1200">
          <a:solidFill>
            <a:schemeClr val="tx1"/>
          </a:solidFill>
          <a:latin typeface="+mn-lt"/>
          <a:ea typeface="+mn-ea"/>
          <a:cs typeface="+mn-cs"/>
        </a:defRPr>
      </a:lvl7pPr>
      <a:lvl8pPr marL="5486400" indent="-365760" algn="l" defTabSz="731520" rtl="0" eaLnBrk="1" latinLnBrk="0" hangingPunct="1">
        <a:spcBef>
          <a:spcPct val="20000"/>
        </a:spcBef>
        <a:buFont typeface="Arial"/>
        <a:buChar char="•"/>
        <a:defRPr sz="3200" kern="1200">
          <a:solidFill>
            <a:schemeClr val="tx1"/>
          </a:solidFill>
          <a:latin typeface="+mn-lt"/>
          <a:ea typeface="+mn-ea"/>
          <a:cs typeface="+mn-cs"/>
        </a:defRPr>
      </a:lvl8pPr>
      <a:lvl9pPr marL="6217920" indent="-365760" algn="l" defTabSz="731520" rtl="0" eaLnBrk="1" latinLnBrk="0" hangingPunct="1">
        <a:spcBef>
          <a:spcPct val="20000"/>
        </a:spcBef>
        <a:buFont typeface="Arial"/>
        <a:buChar char="•"/>
        <a:defRPr sz="3200" kern="1200">
          <a:solidFill>
            <a:schemeClr val="tx1"/>
          </a:solidFill>
          <a:latin typeface="+mn-lt"/>
          <a:ea typeface="+mn-ea"/>
          <a:cs typeface="+mn-cs"/>
        </a:defRPr>
      </a:lvl9pPr>
    </p:bodyStyle>
    <p:otherStyle>
      <a:defPPr>
        <a:defRPr lang="en-US"/>
      </a:defPPr>
      <a:lvl1pPr marL="0" algn="l" defTabSz="731520" rtl="0" eaLnBrk="1" latinLnBrk="0" hangingPunct="1">
        <a:defRPr sz="2880" kern="1200">
          <a:solidFill>
            <a:schemeClr val="tx1"/>
          </a:solidFill>
          <a:latin typeface="+mn-lt"/>
          <a:ea typeface="+mn-ea"/>
          <a:cs typeface="+mn-cs"/>
        </a:defRPr>
      </a:lvl1pPr>
      <a:lvl2pPr marL="731520" algn="l" defTabSz="731520" rtl="0" eaLnBrk="1" latinLnBrk="0" hangingPunct="1">
        <a:defRPr sz="2880" kern="1200">
          <a:solidFill>
            <a:schemeClr val="tx1"/>
          </a:solidFill>
          <a:latin typeface="+mn-lt"/>
          <a:ea typeface="+mn-ea"/>
          <a:cs typeface="+mn-cs"/>
        </a:defRPr>
      </a:lvl2pPr>
      <a:lvl3pPr marL="1463040" algn="l" defTabSz="731520" rtl="0" eaLnBrk="1" latinLnBrk="0" hangingPunct="1">
        <a:defRPr sz="2880" kern="1200">
          <a:solidFill>
            <a:schemeClr val="tx1"/>
          </a:solidFill>
          <a:latin typeface="+mn-lt"/>
          <a:ea typeface="+mn-ea"/>
          <a:cs typeface="+mn-cs"/>
        </a:defRPr>
      </a:lvl3pPr>
      <a:lvl4pPr marL="2194560" algn="l" defTabSz="731520" rtl="0" eaLnBrk="1" latinLnBrk="0" hangingPunct="1">
        <a:defRPr sz="2880" kern="1200">
          <a:solidFill>
            <a:schemeClr val="tx1"/>
          </a:solidFill>
          <a:latin typeface="+mn-lt"/>
          <a:ea typeface="+mn-ea"/>
          <a:cs typeface="+mn-cs"/>
        </a:defRPr>
      </a:lvl4pPr>
      <a:lvl5pPr marL="2926080" algn="l" defTabSz="731520" rtl="0" eaLnBrk="1" latinLnBrk="0" hangingPunct="1">
        <a:defRPr sz="2880" kern="1200">
          <a:solidFill>
            <a:schemeClr val="tx1"/>
          </a:solidFill>
          <a:latin typeface="+mn-lt"/>
          <a:ea typeface="+mn-ea"/>
          <a:cs typeface="+mn-cs"/>
        </a:defRPr>
      </a:lvl5pPr>
      <a:lvl6pPr marL="3657600" algn="l" defTabSz="731520" rtl="0" eaLnBrk="1" latinLnBrk="0" hangingPunct="1">
        <a:defRPr sz="2880" kern="1200">
          <a:solidFill>
            <a:schemeClr val="tx1"/>
          </a:solidFill>
          <a:latin typeface="+mn-lt"/>
          <a:ea typeface="+mn-ea"/>
          <a:cs typeface="+mn-cs"/>
        </a:defRPr>
      </a:lvl6pPr>
      <a:lvl7pPr marL="4389120" algn="l" defTabSz="731520" rtl="0" eaLnBrk="1" latinLnBrk="0" hangingPunct="1">
        <a:defRPr sz="2880" kern="1200">
          <a:solidFill>
            <a:schemeClr val="tx1"/>
          </a:solidFill>
          <a:latin typeface="+mn-lt"/>
          <a:ea typeface="+mn-ea"/>
          <a:cs typeface="+mn-cs"/>
        </a:defRPr>
      </a:lvl7pPr>
      <a:lvl8pPr marL="5120640" algn="l" defTabSz="731520" rtl="0" eaLnBrk="1" latinLnBrk="0" hangingPunct="1">
        <a:defRPr sz="2880" kern="1200">
          <a:solidFill>
            <a:schemeClr val="tx1"/>
          </a:solidFill>
          <a:latin typeface="+mn-lt"/>
          <a:ea typeface="+mn-ea"/>
          <a:cs typeface="+mn-cs"/>
        </a:defRPr>
      </a:lvl8pPr>
      <a:lvl9pPr marL="5852160" algn="l" defTabSz="731520" rtl="0" eaLnBrk="1" latinLnBrk="0" hangingPunct="1">
        <a:defRPr sz="288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696" userDrawn="1">
          <p15:clr>
            <a:srgbClr val="F26B43"/>
          </p15:clr>
        </p15:guide>
        <p15:guide id="2" orient="horz" pos="499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www.nephjc.com/news/godpanel" TargetMode="External"/><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hyperlink" Target="https://pulse.utah.edu/program/COVID19/videos/daily-clinical-updates/april-3"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11.tiff"/></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Rationing and crisis care</a:t>
            </a:r>
          </a:p>
        </p:txBody>
      </p:sp>
      <p:sp>
        <p:nvSpPr>
          <p:cNvPr id="3" name="Subtitle 2"/>
          <p:cNvSpPr>
            <a:spLocks noGrp="1"/>
          </p:cNvSpPr>
          <p:nvPr>
            <p:ph type="subTitle" idx="1"/>
          </p:nvPr>
        </p:nvSpPr>
        <p:spPr/>
        <p:txBody>
          <a:bodyPr>
            <a:normAutofit fontScale="77500" lnSpcReduction="20000"/>
          </a:bodyPr>
          <a:lstStyle/>
          <a:p>
            <a:r>
              <a:rPr lang="en-US" dirty="0"/>
              <a:t>Brian Locke, MD</a:t>
            </a:r>
          </a:p>
        </p:txBody>
      </p:sp>
    </p:spTree>
    <p:extLst>
      <p:ext uri="{BB962C8B-B14F-4D97-AF65-F5344CB8AC3E}">
        <p14:creationId xmlns:p14="http://schemas.microsoft.com/office/powerpoint/2010/main" val="1035067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Rationing care: </a:t>
            </a:r>
            <a:r>
              <a:rPr lang="en-US" dirty="0">
                <a:solidFill>
                  <a:schemeClr val="bg1">
                    <a:lumMod val="50000"/>
                  </a:schemeClr>
                </a:solidFill>
              </a:rPr>
              <a:t>dialysis, transplants</a:t>
            </a:r>
          </a:p>
        </p:txBody>
      </p:sp>
      <p:sp>
        <p:nvSpPr>
          <p:cNvPr id="8" name="Text Placeholder 7"/>
          <p:cNvSpPr>
            <a:spLocks noGrp="1"/>
          </p:cNvSpPr>
          <p:nvPr>
            <p:ph type="body" sz="quarter" idx="11"/>
          </p:nvPr>
        </p:nvSpPr>
        <p:spPr>
          <a:xfrm>
            <a:off x="2592763" y="7866924"/>
            <a:ext cx="1796357" cy="362675"/>
          </a:xfrm>
        </p:spPr>
        <p:txBody>
          <a:bodyPr/>
          <a:lstStyle/>
          <a:p>
            <a:r>
              <a:rPr lang="en-US" dirty="0"/>
              <a:t>@</a:t>
            </a:r>
            <a:r>
              <a:rPr lang="en-US" dirty="0" err="1"/>
              <a:t>UtahIMCMRs</a:t>
            </a:r>
            <a:endParaRPr lang="en-US" dirty="0"/>
          </a:p>
        </p:txBody>
      </p:sp>
      <p:sp>
        <p:nvSpPr>
          <p:cNvPr id="11" name="Text Placeholder 10"/>
          <p:cNvSpPr>
            <a:spLocks noGrp="1"/>
          </p:cNvSpPr>
          <p:nvPr>
            <p:ph type="body" sz="quarter" idx="15"/>
          </p:nvPr>
        </p:nvSpPr>
        <p:spPr>
          <a:xfrm>
            <a:off x="2632914" y="7486650"/>
            <a:ext cx="7744800" cy="369888"/>
          </a:xfrm>
        </p:spPr>
        <p:txBody>
          <a:bodyPr/>
          <a:lstStyle/>
          <a:p>
            <a:r>
              <a:rPr lang="en-US" dirty="0">
                <a:hlinkClick r:id="rId3"/>
              </a:rPr>
              <a:t>http://www.nephjc.com/news/godpanel</a:t>
            </a:r>
            <a:endParaRPr lang="en-US" dirty="0"/>
          </a:p>
        </p:txBody>
      </p:sp>
      <p:pic>
        <p:nvPicPr>
          <p:cNvPr id="4" name="Picture 3" descr="A person sitting at a table&#10;&#10;Description automatically generated">
            <a:extLst>
              <a:ext uri="{FF2B5EF4-FFF2-40B4-BE49-F238E27FC236}">
                <a16:creationId xmlns:a16="http://schemas.microsoft.com/office/drawing/2014/main" id="{EF705904-7575-E842-BBDB-2EAE7C9555DA}"/>
              </a:ext>
            </a:extLst>
          </p:cNvPr>
          <p:cNvPicPr>
            <a:picLocks noChangeAspect="1"/>
          </p:cNvPicPr>
          <p:nvPr/>
        </p:nvPicPr>
        <p:blipFill>
          <a:blip r:embed="rId4"/>
          <a:stretch>
            <a:fillRect/>
          </a:stretch>
        </p:blipFill>
        <p:spPr>
          <a:xfrm>
            <a:off x="7501890" y="1428063"/>
            <a:ext cx="6654039" cy="5984450"/>
          </a:xfrm>
          <a:prstGeom prst="rect">
            <a:avLst/>
          </a:prstGeom>
        </p:spPr>
      </p:pic>
      <p:pic>
        <p:nvPicPr>
          <p:cNvPr id="9" name="Picture 8" descr="A picture containing indoor, person, table, newspaper&#10;&#10;Description automatically generated">
            <a:extLst>
              <a:ext uri="{FF2B5EF4-FFF2-40B4-BE49-F238E27FC236}">
                <a16:creationId xmlns:a16="http://schemas.microsoft.com/office/drawing/2014/main" id="{CB12E3BC-362F-7B4E-9E6B-5C70F23B97E2}"/>
              </a:ext>
            </a:extLst>
          </p:cNvPr>
          <p:cNvPicPr>
            <a:picLocks noChangeAspect="1"/>
          </p:cNvPicPr>
          <p:nvPr/>
        </p:nvPicPr>
        <p:blipFill>
          <a:blip r:embed="rId5"/>
          <a:stretch>
            <a:fillRect/>
          </a:stretch>
        </p:blipFill>
        <p:spPr>
          <a:xfrm>
            <a:off x="502269" y="2128107"/>
            <a:ext cx="6681836" cy="4484500"/>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83BC1D36-566C-254F-AC34-F5A931C0A54E}"/>
              </a:ext>
            </a:extLst>
          </p:cNvPr>
          <p:cNvPicPr>
            <a:picLocks noChangeAspect="1"/>
          </p:cNvPicPr>
          <p:nvPr/>
        </p:nvPicPr>
        <p:blipFill>
          <a:blip r:embed="rId6"/>
          <a:stretch>
            <a:fillRect/>
          </a:stretch>
        </p:blipFill>
        <p:spPr>
          <a:xfrm>
            <a:off x="941691" y="6450822"/>
            <a:ext cx="5802992" cy="935966"/>
          </a:xfrm>
          <a:prstGeom prst="rect">
            <a:avLst/>
          </a:prstGeom>
        </p:spPr>
      </p:pic>
    </p:spTree>
    <p:extLst>
      <p:ext uri="{BB962C8B-B14F-4D97-AF65-F5344CB8AC3E}">
        <p14:creationId xmlns:p14="http://schemas.microsoft.com/office/powerpoint/2010/main" val="15783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Rationing care: </a:t>
            </a:r>
            <a:r>
              <a:rPr lang="en-US" dirty="0">
                <a:solidFill>
                  <a:schemeClr val="bg1">
                    <a:lumMod val="50000"/>
                  </a:schemeClr>
                </a:solidFill>
              </a:rPr>
              <a:t>COVID Vaccine</a:t>
            </a:r>
          </a:p>
        </p:txBody>
      </p:sp>
      <p:sp>
        <p:nvSpPr>
          <p:cNvPr id="8" name="Text Placeholder 7"/>
          <p:cNvSpPr>
            <a:spLocks noGrp="1"/>
          </p:cNvSpPr>
          <p:nvPr>
            <p:ph type="body" sz="quarter" idx="11"/>
          </p:nvPr>
        </p:nvSpPr>
        <p:spPr>
          <a:xfrm>
            <a:off x="2592763" y="7866924"/>
            <a:ext cx="1796357" cy="362675"/>
          </a:xfrm>
        </p:spPr>
        <p:txBody>
          <a:bodyPr/>
          <a:lstStyle/>
          <a:p>
            <a:r>
              <a:rPr lang="en-US" dirty="0"/>
              <a:t>@</a:t>
            </a:r>
            <a:r>
              <a:rPr lang="en-US" dirty="0" err="1"/>
              <a:t>UtahIMCMRs</a:t>
            </a:r>
            <a:endParaRPr lang="en-US" dirty="0"/>
          </a:p>
        </p:txBody>
      </p:sp>
      <p:sp>
        <p:nvSpPr>
          <p:cNvPr id="10" name="Content Placeholder 4">
            <a:extLst>
              <a:ext uri="{FF2B5EF4-FFF2-40B4-BE49-F238E27FC236}">
                <a16:creationId xmlns:a16="http://schemas.microsoft.com/office/drawing/2014/main" id="{6E5B7DB8-D999-BA46-9625-22014879C4A0}"/>
              </a:ext>
            </a:extLst>
          </p:cNvPr>
          <p:cNvSpPr txBox="1">
            <a:spLocks/>
          </p:cNvSpPr>
          <p:nvPr/>
        </p:nvSpPr>
        <p:spPr>
          <a:xfrm>
            <a:off x="4389120" y="5337160"/>
            <a:ext cx="8082643" cy="1092789"/>
          </a:xfrm>
          <a:prstGeom prst="rect">
            <a:avLst/>
          </a:prstGeom>
        </p:spPr>
        <p:txBody>
          <a:bodyPr/>
          <a:lstStyle>
            <a:lvl1pPr marL="548640" indent="-548640" algn="l" defTabSz="731520" rtl="0" eaLnBrk="1" latinLnBrk="0" hangingPunct="1">
              <a:spcBef>
                <a:spcPct val="20000"/>
              </a:spcBef>
              <a:buFont typeface="Arial"/>
              <a:buChar char="•"/>
              <a:defRPr sz="4480" b="0" i="0" kern="1200" baseline="0">
                <a:solidFill>
                  <a:schemeClr val="tx1">
                    <a:lumMod val="65000"/>
                    <a:lumOff val="35000"/>
                  </a:schemeClr>
                </a:solidFill>
                <a:latin typeface="Century Gothic" charset="0"/>
                <a:ea typeface="+mn-ea"/>
                <a:cs typeface="Avenir Roman"/>
              </a:defRPr>
            </a:lvl1pPr>
            <a:lvl2pPr marL="1188720" indent="-457200" algn="l" defTabSz="731520" rtl="0" eaLnBrk="1" latinLnBrk="0" hangingPunct="1">
              <a:spcBef>
                <a:spcPct val="20000"/>
              </a:spcBef>
              <a:buFont typeface="Arial"/>
              <a:buChar char="–"/>
              <a:defRPr sz="3840" b="0" i="0" kern="1200" baseline="0">
                <a:solidFill>
                  <a:schemeClr val="tx1">
                    <a:lumMod val="65000"/>
                    <a:lumOff val="35000"/>
                  </a:schemeClr>
                </a:solidFill>
                <a:latin typeface="Century Gothic" charset="0"/>
                <a:ea typeface="+mn-ea"/>
                <a:cs typeface="Avenir Roman"/>
              </a:defRPr>
            </a:lvl2pPr>
            <a:lvl3pPr marL="1828800" indent="-365760" algn="l" defTabSz="731520" rtl="0" eaLnBrk="1" latinLnBrk="0" hangingPunct="1">
              <a:spcBef>
                <a:spcPct val="20000"/>
              </a:spcBef>
              <a:buFont typeface="Arial"/>
              <a:buChar char="•"/>
              <a:defRPr sz="3200" b="0" i="0" kern="1200" baseline="0">
                <a:solidFill>
                  <a:schemeClr val="tx1">
                    <a:lumMod val="65000"/>
                    <a:lumOff val="35000"/>
                  </a:schemeClr>
                </a:solidFill>
                <a:latin typeface="Century Gothic" charset="0"/>
                <a:ea typeface="Century Gothic" charset="0"/>
                <a:cs typeface="Century Gothic" charset="0"/>
              </a:defRPr>
            </a:lvl3pPr>
            <a:lvl4pPr marL="2560320" indent="-365760" algn="l" defTabSz="731520" rtl="0" eaLnBrk="1" latinLnBrk="0" hangingPunct="1">
              <a:spcBef>
                <a:spcPct val="20000"/>
              </a:spcBef>
              <a:buFont typeface="Arial"/>
              <a:buChar char="–"/>
              <a:defRPr sz="2560" b="0" i="0" kern="1200" baseline="0">
                <a:solidFill>
                  <a:schemeClr val="tx1">
                    <a:lumMod val="65000"/>
                    <a:lumOff val="35000"/>
                  </a:schemeClr>
                </a:solidFill>
                <a:latin typeface="Century Gothic" charset="0"/>
                <a:ea typeface="+mn-ea"/>
                <a:cs typeface="Avenir Roman"/>
              </a:defRPr>
            </a:lvl4pPr>
            <a:lvl5pPr marL="3291840" indent="-365760" algn="l" defTabSz="731520" rtl="0" eaLnBrk="1" latinLnBrk="0" hangingPunct="1">
              <a:spcBef>
                <a:spcPct val="20000"/>
              </a:spcBef>
              <a:buFont typeface="Arial"/>
              <a:buChar char="»"/>
              <a:defRPr sz="1920" b="0" i="0" kern="1200" baseline="0">
                <a:solidFill>
                  <a:schemeClr val="tx1">
                    <a:lumMod val="65000"/>
                    <a:lumOff val="35000"/>
                  </a:schemeClr>
                </a:solidFill>
                <a:latin typeface="Century Gothic" charset="0"/>
                <a:ea typeface="+mn-ea"/>
                <a:cs typeface="Avenir Roman"/>
              </a:defRPr>
            </a:lvl5pPr>
            <a:lvl6pPr marL="4023360" indent="-365760" algn="l" defTabSz="731520" rtl="0" eaLnBrk="1" latinLnBrk="0" hangingPunct="1">
              <a:spcBef>
                <a:spcPct val="20000"/>
              </a:spcBef>
              <a:buFont typeface="Arial"/>
              <a:buChar char="•"/>
              <a:defRPr sz="3200" kern="1200">
                <a:solidFill>
                  <a:schemeClr val="tx1"/>
                </a:solidFill>
                <a:latin typeface="+mn-lt"/>
                <a:ea typeface="+mn-ea"/>
                <a:cs typeface="+mn-cs"/>
              </a:defRPr>
            </a:lvl6pPr>
            <a:lvl7pPr marL="4754880" indent="-365760" algn="l" defTabSz="731520" rtl="0" eaLnBrk="1" latinLnBrk="0" hangingPunct="1">
              <a:spcBef>
                <a:spcPct val="20000"/>
              </a:spcBef>
              <a:buFont typeface="Arial"/>
              <a:buChar char="•"/>
              <a:defRPr sz="3200" kern="1200">
                <a:solidFill>
                  <a:schemeClr val="tx1"/>
                </a:solidFill>
                <a:latin typeface="+mn-lt"/>
                <a:ea typeface="+mn-ea"/>
                <a:cs typeface="+mn-cs"/>
              </a:defRPr>
            </a:lvl7pPr>
            <a:lvl8pPr marL="5486400" indent="-365760" algn="l" defTabSz="731520" rtl="0" eaLnBrk="1" latinLnBrk="0" hangingPunct="1">
              <a:spcBef>
                <a:spcPct val="20000"/>
              </a:spcBef>
              <a:buFont typeface="Arial"/>
              <a:buChar char="•"/>
              <a:defRPr sz="3200" kern="1200">
                <a:solidFill>
                  <a:schemeClr val="tx1"/>
                </a:solidFill>
                <a:latin typeface="+mn-lt"/>
                <a:ea typeface="+mn-ea"/>
                <a:cs typeface="+mn-cs"/>
              </a:defRPr>
            </a:lvl8pPr>
            <a:lvl9pPr marL="6217920" indent="-365760" algn="l" defTabSz="731520" rtl="0" eaLnBrk="1" latinLnBrk="0" hangingPunct="1">
              <a:spcBef>
                <a:spcPct val="20000"/>
              </a:spcBef>
              <a:buFont typeface="Arial"/>
              <a:buChar char="•"/>
              <a:defRPr sz="3200" kern="1200">
                <a:solidFill>
                  <a:schemeClr val="tx1"/>
                </a:solidFill>
                <a:latin typeface="+mn-lt"/>
                <a:ea typeface="+mn-ea"/>
                <a:cs typeface="+mn-cs"/>
              </a:defRPr>
            </a:lvl9pPr>
          </a:lstStyle>
          <a:p>
            <a:pPr marL="0" indent="0">
              <a:buNone/>
            </a:pPr>
            <a:r>
              <a:rPr lang="en-US" dirty="0"/>
              <a:t>Who gets the vaccine first? </a:t>
            </a:r>
          </a:p>
        </p:txBody>
      </p:sp>
      <p:pic>
        <p:nvPicPr>
          <p:cNvPr id="12" name="Picture 11" descr="A picture containing bird&#10;&#10;Description automatically generated">
            <a:extLst>
              <a:ext uri="{FF2B5EF4-FFF2-40B4-BE49-F238E27FC236}">
                <a16:creationId xmlns:a16="http://schemas.microsoft.com/office/drawing/2014/main" id="{D21753E8-4D53-2347-BE6B-0B1A9052F77B}"/>
              </a:ext>
            </a:extLst>
          </p:cNvPr>
          <p:cNvPicPr>
            <a:picLocks noChangeAspect="1"/>
          </p:cNvPicPr>
          <p:nvPr/>
        </p:nvPicPr>
        <p:blipFill>
          <a:blip r:embed="rId3"/>
          <a:stretch>
            <a:fillRect/>
          </a:stretch>
        </p:blipFill>
        <p:spPr>
          <a:xfrm>
            <a:off x="1381578" y="2335893"/>
            <a:ext cx="9207500" cy="2019300"/>
          </a:xfrm>
          <a:prstGeom prst="rect">
            <a:avLst/>
          </a:prstGeom>
        </p:spPr>
      </p:pic>
    </p:spTree>
    <p:extLst>
      <p:ext uri="{BB962C8B-B14F-4D97-AF65-F5344CB8AC3E}">
        <p14:creationId xmlns:p14="http://schemas.microsoft.com/office/powerpoint/2010/main" val="3617190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rcRect/>
          <a:stretch/>
        </p:blipFill>
        <p:spPr>
          <a:xfrm>
            <a:off x="8015282" y="1945847"/>
            <a:ext cx="5816328" cy="5313382"/>
          </a:xfrm>
          <a:prstGeom prst="rect">
            <a:avLst/>
          </a:prstGeom>
        </p:spPr>
      </p:pic>
      <p:sp>
        <p:nvSpPr>
          <p:cNvPr id="2" name="Title 1"/>
          <p:cNvSpPr>
            <a:spLocks noGrp="1"/>
          </p:cNvSpPr>
          <p:nvPr>
            <p:ph type="title"/>
          </p:nvPr>
        </p:nvSpPr>
        <p:spPr/>
        <p:txBody>
          <a:bodyPr/>
          <a:lstStyle/>
          <a:p>
            <a:r>
              <a:rPr lang="en-US" dirty="0" err="1"/>
              <a:t>UTah</a:t>
            </a:r>
            <a:r>
              <a:rPr lang="en-US" dirty="0"/>
              <a:t> </a:t>
            </a:r>
            <a:r>
              <a:rPr lang="en-US" dirty="0">
                <a:solidFill>
                  <a:schemeClr val="bg1">
                    <a:lumMod val="50000"/>
                  </a:schemeClr>
                </a:solidFill>
              </a:rPr>
              <a:t>crisis standards of care</a:t>
            </a:r>
          </a:p>
        </p:txBody>
      </p:sp>
      <p:sp>
        <p:nvSpPr>
          <p:cNvPr id="5" name="Content Placeholder 4"/>
          <p:cNvSpPr>
            <a:spLocks noGrp="1"/>
          </p:cNvSpPr>
          <p:nvPr>
            <p:ph sz="half" idx="1"/>
          </p:nvPr>
        </p:nvSpPr>
        <p:spPr/>
        <p:txBody>
          <a:bodyPr/>
          <a:lstStyle/>
          <a:p>
            <a:r>
              <a:rPr lang="en-US" dirty="0"/>
              <a:t>Declared by the Governor</a:t>
            </a:r>
          </a:p>
          <a:p>
            <a:r>
              <a:rPr lang="en-US" dirty="0"/>
              <a:t>Legal protections for providers re: scope of care</a:t>
            </a:r>
          </a:p>
        </p:txBody>
      </p:sp>
      <p:sp>
        <p:nvSpPr>
          <p:cNvPr id="14" name="Text Placeholder 13"/>
          <p:cNvSpPr>
            <a:spLocks noGrp="1"/>
          </p:cNvSpPr>
          <p:nvPr>
            <p:ph type="body" sz="quarter" idx="16"/>
          </p:nvPr>
        </p:nvSpPr>
        <p:spPr/>
        <p:txBody>
          <a:bodyPr/>
          <a:lstStyle/>
          <a:p>
            <a:r>
              <a:rPr lang="en-US" dirty="0">
                <a:hlinkClick r:id="rId4"/>
              </a:rPr>
              <a:t>https://pulse.utah.edu/program/COVID19/videos/daily-clinical-updates/april-3</a:t>
            </a:r>
            <a:endParaRPr lang="en-US" dirty="0"/>
          </a:p>
        </p:txBody>
      </p:sp>
    </p:spTree>
    <p:extLst>
      <p:ext uri="{BB962C8B-B14F-4D97-AF65-F5344CB8AC3E}">
        <p14:creationId xmlns:p14="http://schemas.microsoft.com/office/powerpoint/2010/main" val="52816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1580843.jpg"/>
          <p:cNvPicPr>
            <a:picLocks noChangeAspect="1"/>
          </p:cNvPicPr>
          <p:nvPr/>
        </p:nvPicPr>
        <p:blipFill>
          <a:blip r:embed="rId3" cstate="print">
            <a:extLst>
              <a:ext uri="{28A0092B-C50C-407E-A947-70E740481C1C}">
                <a14:useLocalDpi xmlns:a14="http://schemas.microsoft.com/office/drawing/2010/main"/>
              </a:ext>
            </a:extLst>
          </a:blip>
          <a:srcRect/>
          <a:stretch>
            <a:fillRect/>
          </a:stretch>
        </p:blipFill>
        <p:spPr>
          <a:xfrm>
            <a:off x="89207" y="0"/>
            <a:ext cx="14658013" cy="8229600"/>
          </a:xfrm>
          <a:prstGeom prst="rect">
            <a:avLst/>
          </a:prstGeom>
        </p:spPr>
      </p:pic>
      <p:sp>
        <p:nvSpPr>
          <p:cNvPr id="4" name="Rectangle 3"/>
          <p:cNvSpPr/>
          <p:nvPr/>
        </p:nvSpPr>
        <p:spPr>
          <a:xfrm>
            <a:off x="0" y="0"/>
            <a:ext cx="178414" cy="8229600"/>
          </a:xfrm>
          <a:prstGeom prst="rect">
            <a:avLst/>
          </a:prstGeom>
          <a:solidFill>
            <a:srgbClr val="B01C32">
              <a:alpha val="6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608"/>
          </a:p>
        </p:txBody>
      </p:sp>
    </p:spTree>
    <p:extLst>
      <p:ext uri="{BB962C8B-B14F-4D97-AF65-F5344CB8AC3E}">
        <p14:creationId xmlns:p14="http://schemas.microsoft.com/office/powerpoint/2010/main" val="1889161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3174769" y="2318981"/>
            <a:ext cx="8215921" cy="1724025"/>
          </a:xfrm>
        </p:spPr>
        <p:txBody>
          <a:bodyPr/>
          <a:lstStyle/>
          <a:p>
            <a:r>
              <a:rPr lang="en-US" dirty="0"/>
              <a:t>Medical Ethics and COVID</a:t>
            </a:r>
          </a:p>
        </p:txBody>
      </p:sp>
      <p:sp>
        <p:nvSpPr>
          <p:cNvPr id="4" name="Text Placeholder 3"/>
          <p:cNvSpPr>
            <a:spLocks noGrp="1"/>
          </p:cNvSpPr>
          <p:nvPr>
            <p:ph type="body" sz="quarter" idx="17"/>
          </p:nvPr>
        </p:nvSpPr>
        <p:spPr>
          <a:xfrm>
            <a:off x="2592525" y="7862424"/>
            <a:ext cx="1863361" cy="367175"/>
          </a:xfrm>
        </p:spPr>
        <p:txBody>
          <a:bodyPr/>
          <a:lstStyle/>
          <a:p>
            <a:r>
              <a:rPr lang="en-US" dirty="0"/>
              <a:t>@</a:t>
            </a:r>
            <a:r>
              <a:rPr lang="en-US" dirty="0" err="1"/>
              <a:t>UtahIMCMRs</a:t>
            </a:r>
            <a:endParaRPr lang="en-US" dirty="0"/>
          </a:p>
        </p:txBody>
      </p:sp>
    </p:spTree>
    <p:extLst>
      <p:ext uri="{BB962C8B-B14F-4D97-AF65-F5344CB8AC3E}">
        <p14:creationId xmlns:p14="http://schemas.microsoft.com/office/powerpoint/2010/main" val="1315802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Medical Ethics </a:t>
            </a:r>
            <a:r>
              <a:rPr lang="en-US" dirty="0">
                <a:solidFill>
                  <a:schemeClr val="bg1">
                    <a:lumMod val="50000"/>
                  </a:schemeClr>
                </a:solidFill>
              </a:rPr>
              <a:t>First, Do no harm</a:t>
            </a:r>
          </a:p>
        </p:txBody>
      </p:sp>
      <p:sp>
        <p:nvSpPr>
          <p:cNvPr id="8" name="Text Placeholder 7"/>
          <p:cNvSpPr>
            <a:spLocks noGrp="1"/>
          </p:cNvSpPr>
          <p:nvPr>
            <p:ph type="body" sz="quarter" idx="11"/>
          </p:nvPr>
        </p:nvSpPr>
        <p:spPr>
          <a:xfrm>
            <a:off x="2592763" y="7866924"/>
            <a:ext cx="1796357" cy="362675"/>
          </a:xfrm>
        </p:spPr>
        <p:txBody>
          <a:bodyPr/>
          <a:lstStyle/>
          <a:p>
            <a:r>
              <a:rPr lang="en-US" dirty="0"/>
              <a:t>@</a:t>
            </a:r>
            <a:r>
              <a:rPr lang="en-US" dirty="0" err="1"/>
              <a:t>UtahIMCMRs</a:t>
            </a:r>
            <a:endParaRPr lang="en-US" dirty="0"/>
          </a:p>
        </p:txBody>
      </p:sp>
      <p:sp>
        <p:nvSpPr>
          <p:cNvPr id="11" name="Text Placeholder 10"/>
          <p:cNvSpPr>
            <a:spLocks noGrp="1"/>
          </p:cNvSpPr>
          <p:nvPr>
            <p:ph type="body" sz="quarter" idx="15"/>
          </p:nvPr>
        </p:nvSpPr>
        <p:spPr/>
        <p:txBody>
          <a:bodyPr/>
          <a:lstStyle/>
          <a:p>
            <a:endParaRPr lang="en-US"/>
          </a:p>
        </p:txBody>
      </p:sp>
      <p:pic>
        <p:nvPicPr>
          <p:cNvPr id="3" name="Picture 2">
            <a:extLst>
              <a:ext uri="{FF2B5EF4-FFF2-40B4-BE49-F238E27FC236}">
                <a16:creationId xmlns:a16="http://schemas.microsoft.com/office/drawing/2014/main" id="{E4D1DC6B-FD22-9F46-A55F-77E10A127D9A}"/>
              </a:ext>
            </a:extLst>
          </p:cNvPr>
          <p:cNvPicPr>
            <a:picLocks noChangeAspect="1"/>
          </p:cNvPicPr>
          <p:nvPr/>
        </p:nvPicPr>
        <p:blipFill>
          <a:blip r:embed="rId3"/>
          <a:stretch>
            <a:fillRect/>
          </a:stretch>
        </p:blipFill>
        <p:spPr>
          <a:xfrm>
            <a:off x="3637757" y="1854274"/>
            <a:ext cx="6979557" cy="5132027"/>
          </a:xfrm>
          <a:prstGeom prst="rect">
            <a:avLst/>
          </a:prstGeom>
        </p:spPr>
      </p:pic>
    </p:spTree>
    <p:extLst>
      <p:ext uri="{BB962C8B-B14F-4D97-AF65-F5344CB8AC3E}">
        <p14:creationId xmlns:p14="http://schemas.microsoft.com/office/powerpoint/2010/main" val="3046566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Case1a: </a:t>
            </a:r>
            <a:r>
              <a:rPr lang="en-US" dirty="0">
                <a:solidFill>
                  <a:schemeClr val="bg1">
                    <a:lumMod val="50000"/>
                  </a:schemeClr>
                </a:solidFill>
              </a:rPr>
              <a:t>Ventilator scarcity</a:t>
            </a:r>
          </a:p>
        </p:txBody>
      </p:sp>
      <p:sp>
        <p:nvSpPr>
          <p:cNvPr id="5" name="Content Placeholder 4"/>
          <p:cNvSpPr>
            <a:spLocks noGrp="1"/>
          </p:cNvSpPr>
          <p:nvPr>
            <p:ph sz="half" idx="1"/>
          </p:nvPr>
        </p:nvSpPr>
        <p:spPr>
          <a:xfrm>
            <a:off x="1104900" y="1868130"/>
            <a:ext cx="6059829" cy="5350804"/>
          </a:xfrm>
        </p:spPr>
        <p:txBody>
          <a:bodyPr/>
          <a:lstStyle/>
          <a:p>
            <a:r>
              <a:rPr lang="en-US" sz="2800" dirty="0"/>
              <a:t>65M comes in with COVID19, hypoxic respiratory failure, is intubated, and develops ARDS</a:t>
            </a:r>
          </a:p>
          <a:p>
            <a:r>
              <a:rPr lang="en-US" sz="2800" dirty="0"/>
              <a:t>Ventilated for 1 week without improvement. P:F is 75 (bad)</a:t>
            </a:r>
          </a:p>
          <a:p>
            <a:r>
              <a:rPr lang="en-US" sz="2800" dirty="0"/>
              <a:t>We are out of ventilators</a:t>
            </a:r>
          </a:p>
          <a:p>
            <a:r>
              <a:rPr lang="en-US" sz="2800" dirty="0"/>
              <a:t>Is it justified to terminally extubate, </a:t>
            </a:r>
            <a:r>
              <a:rPr lang="en-US" sz="2800" b="1" dirty="0"/>
              <a:t>against the patient and family’s wishes</a:t>
            </a:r>
            <a:r>
              <a:rPr lang="en-US" sz="2800" dirty="0"/>
              <a:t>, to use that ventilator to save more lives (likely several). </a:t>
            </a:r>
          </a:p>
        </p:txBody>
      </p:sp>
      <p:sp>
        <p:nvSpPr>
          <p:cNvPr id="6" name="Text Placeholder 5"/>
          <p:cNvSpPr>
            <a:spLocks noGrp="1"/>
          </p:cNvSpPr>
          <p:nvPr>
            <p:ph type="body" sz="quarter" idx="11"/>
          </p:nvPr>
        </p:nvSpPr>
        <p:spPr/>
        <p:txBody>
          <a:bodyPr/>
          <a:lstStyle/>
          <a:p>
            <a:endParaRPr lang="en-US"/>
          </a:p>
        </p:txBody>
      </p:sp>
      <p:sp>
        <p:nvSpPr>
          <p:cNvPr id="11" name="Text Placeholder 10"/>
          <p:cNvSpPr>
            <a:spLocks noGrp="1"/>
          </p:cNvSpPr>
          <p:nvPr>
            <p:ph type="body" sz="quarter" idx="12"/>
          </p:nvPr>
        </p:nvSpPr>
        <p:spPr/>
        <p:txBody>
          <a:bodyPr/>
          <a:lstStyle/>
          <a:p>
            <a:endParaRPr lang="en-US"/>
          </a:p>
        </p:txBody>
      </p:sp>
      <p:sp>
        <p:nvSpPr>
          <p:cNvPr id="12" name="Text Placeholder 11"/>
          <p:cNvSpPr>
            <a:spLocks noGrp="1"/>
          </p:cNvSpPr>
          <p:nvPr>
            <p:ph type="body" sz="quarter" idx="13"/>
          </p:nvPr>
        </p:nvSpPr>
        <p:spPr/>
        <p:txBody>
          <a:bodyPr/>
          <a:lstStyle/>
          <a:p>
            <a:endParaRPr lang="en-US"/>
          </a:p>
        </p:txBody>
      </p:sp>
      <p:sp>
        <p:nvSpPr>
          <p:cNvPr id="14" name="Text Placeholder 13"/>
          <p:cNvSpPr>
            <a:spLocks noGrp="1"/>
          </p:cNvSpPr>
          <p:nvPr>
            <p:ph type="body" sz="quarter" idx="16"/>
          </p:nvPr>
        </p:nvSpPr>
        <p:spPr/>
        <p:txBody>
          <a:bodyPr/>
          <a:lstStyle/>
          <a:p>
            <a:endParaRPr lang="en-US"/>
          </a:p>
        </p:txBody>
      </p:sp>
      <p:pic>
        <p:nvPicPr>
          <p:cNvPr id="4" name="Picture 3">
            <a:extLst>
              <a:ext uri="{FF2B5EF4-FFF2-40B4-BE49-F238E27FC236}">
                <a16:creationId xmlns:a16="http://schemas.microsoft.com/office/drawing/2014/main" id="{3A9F296E-E6E1-E742-9BA8-59E8DF08BE4D}"/>
              </a:ext>
            </a:extLst>
          </p:cNvPr>
          <p:cNvPicPr>
            <a:picLocks noChangeAspect="1"/>
          </p:cNvPicPr>
          <p:nvPr/>
        </p:nvPicPr>
        <p:blipFill>
          <a:blip r:embed="rId3"/>
          <a:stretch>
            <a:fillRect/>
          </a:stretch>
        </p:blipFill>
        <p:spPr>
          <a:xfrm>
            <a:off x="8160851" y="2035039"/>
            <a:ext cx="5194300" cy="4610100"/>
          </a:xfrm>
          <a:prstGeom prst="rect">
            <a:avLst/>
          </a:prstGeom>
        </p:spPr>
      </p:pic>
    </p:spTree>
    <p:extLst>
      <p:ext uri="{BB962C8B-B14F-4D97-AF65-F5344CB8AC3E}">
        <p14:creationId xmlns:p14="http://schemas.microsoft.com/office/powerpoint/2010/main" val="32598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Case1B: </a:t>
            </a:r>
            <a:r>
              <a:rPr lang="en-US" dirty="0">
                <a:solidFill>
                  <a:schemeClr val="bg1">
                    <a:lumMod val="50000"/>
                  </a:schemeClr>
                </a:solidFill>
              </a:rPr>
              <a:t>Ventilator scarcity</a:t>
            </a:r>
          </a:p>
        </p:txBody>
      </p:sp>
      <p:sp>
        <p:nvSpPr>
          <p:cNvPr id="5" name="Content Placeholder 4"/>
          <p:cNvSpPr>
            <a:spLocks noGrp="1"/>
          </p:cNvSpPr>
          <p:nvPr>
            <p:ph sz="half" idx="1"/>
          </p:nvPr>
        </p:nvSpPr>
        <p:spPr>
          <a:xfrm>
            <a:off x="1104900" y="1708474"/>
            <a:ext cx="6059829" cy="5350804"/>
          </a:xfrm>
        </p:spPr>
        <p:txBody>
          <a:bodyPr/>
          <a:lstStyle/>
          <a:p>
            <a:r>
              <a:rPr lang="en-US" sz="2800" dirty="0"/>
              <a:t>65M comes in with COVID19 and is extremely hypoxic. Due to comorbidities, their prognosis is poor. </a:t>
            </a:r>
          </a:p>
          <a:p>
            <a:r>
              <a:rPr lang="en-US" sz="2800" dirty="0"/>
              <a:t>Other patients with better prognosis require intubation.</a:t>
            </a:r>
          </a:p>
          <a:p>
            <a:r>
              <a:rPr lang="en-US" sz="2800" dirty="0"/>
              <a:t>We are out of ventilators</a:t>
            </a:r>
          </a:p>
          <a:p>
            <a:r>
              <a:rPr lang="en-US" sz="2800" dirty="0"/>
              <a:t>Is it justified to withhold intubation, </a:t>
            </a:r>
            <a:r>
              <a:rPr lang="en-US" sz="2800" b="1" dirty="0"/>
              <a:t>against the patient and family’s wishes</a:t>
            </a:r>
            <a:r>
              <a:rPr lang="en-US" sz="2800" dirty="0"/>
              <a:t>, to use that ventilator to save more lives (likely several). </a:t>
            </a:r>
          </a:p>
        </p:txBody>
      </p:sp>
      <p:sp>
        <p:nvSpPr>
          <p:cNvPr id="6" name="Text Placeholder 5"/>
          <p:cNvSpPr>
            <a:spLocks noGrp="1"/>
          </p:cNvSpPr>
          <p:nvPr>
            <p:ph type="body" sz="quarter" idx="11"/>
          </p:nvPr>
        </p:nvSpPr>
        <p:spPr/>
        <p:txBody>
          <a:bodyPr/>
          <a:lstStyle/>
          <a:p>
            <a:endParaRPr lang="en-US"/>
          </a:p>
        </p:txBody>
      </p:sp>
      <p:sp>
        <p:nvSpPr>
          <p:cNvPr id="11" name="Text Placeholder 10"/>
          <p:cNvSpPr>
            <a:spLocks noGrp="1"/>
          </p:cNvSpPr>
          <p:nvPr>
            <p:ph type="body" sz="quarter" idx="12"/>
          </p:nvPr>
        </p:nvSpPr>
        <p:spPr/>
        <p:txBody>
          <a:bodyPr/>
          <a:lstStyle/>
          <a:p>
            <a:endParaRPr lang="en-US"/>
          </a:p>
        </p:txBody>
      </p:sp>
      <p:sp>
        <p:nvSpPr>
          <p:cNvPr id="12" name="Text Placeholder 11"/>
          <p:cNvSpPr>
            <a:spLocks noGrp="1"/>
          </p:cNvSpPr>
          <p:nvPr>
            <p:ph type="body" sz="quarter" idx="13"/>
          </p:nvPr>
        </p:nvSpPr>
        <p:spPr/>
        <p:txBody>
          <a:bodyPr/>
          <a:lstStyle/>
          <a:p>
            <a:endParaRPr lang="en-US"/>
          </a:p>
        </p:txBody>
      </p:sp>
      <p:sp>
        <p:nvSpPr>
          <p:cNvPr id="14" name="Text Placeholder 13"/>
          <p:cNvSpPr>
            <a:spLocks noGrp="1"/>
          </p:cNvSpPr>
          <p:nvPr>
            <p:ph type="body" sz="quarter" idx="16"/>
          </p:nvPr>
        </p:nvSpPr>
        <p:spPr/>
        <p:txBody>
          <a:bodyPr/>
          <a:lstStyle/>
          <a:p>
            <a:endParaRPr lang="en-US"/>
          </a:p>
        </p:txBody>
      </p:sp>
      <p:pic>
        <p:nvPicPr>
          <p:cNvPr id="4" name="Picture 3">
            <a:extLst>
              <a:ext uri="{FF2B5EF4-FFF2-40B4-BE49-F238E27FC236}">
                <a16:creationId xmlns:a16="http://schemas.microsoft.com/office/drawing/2014/main" id="{3A9F296E-E6E1-E742-9BA8-59E8DF08BE4D}"/>
              </a:ext>
            </a:extLst>
          </p:cNvPr>
          <p:cNvPicPr>
            <a:picLocks noChangeAspect="1"/>
          </p:cNvPicPr>
          <p:nvPr/>
        </p:nvPicPr>
        <p:blipFill>
          <a:blip r:embed="rId3"/>
          <a:stretch>
            <a:fillRect/>
          </a:stretch>
        </p:blipFill>
        <p:spPr>
          <a:xfrm>
            <a:off x="8160851" y="2035039"/>
            <a:ext cx="5194300" cy="4610100"/>
          </a:xfrm>
          <a:prstGeom prst="rect">
            <a:avLst/>
          </a:prstGeom>
        </p:spPr>
      </p:pic>
    </p:spTree>
    <p:extLst>
      <p:ext uri="{BB962C8B-B14F-4D97-AF65-F5344CB8AC3E}">
        <p14:creationId xmlns:p14="http://schemas.microsoft.com/office/powerpoint/2010/main" val="3160655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Trolley problem </a:t>
            </a:r>
            <a:r>
              <a:rPr lang="en-US" dirty="0">
                <a:solidFill>
                  <a:schemeClr val="bg1">
                    <a:lumMod val="50000"/>
                  </a:schemeClr>
                </a:solidFill>
              </a:rPr>
              <a:t>omission v commission</a:t>
            </a:r>
          </a:p>
        </p:txBody>
      </p:sp>
      <p:sp>
        <p:nvSpPr>
          <p:cNvPr id="8" name="Text Placeholder 7"/>
          <p:cNvSpPr>
            <a:spLocks noGrp="1"/>
          </p:cNvSpPr>
          <p:nvPr>
            <p:ph type="body" sz="quarter" idx="11"/>
          </p:nvPr>
        </p:nvSpPr>
        <p:spPr>
          <a:xfrm>
            <a:off x="2592763" y="7866924"/>
            <a:ext cx="1796357" cy="362675"/>
          </a:xfrm>
        </p:spPr>
        <p:txBody>
          <a:bodyPr/>
          <a:lstStyle/>
          <a:p>
            <a:r>
              <a:rPr lang="en-US" dirty="0"/>
              <a:t>@</a:t>
            </a:r>
            <a:r>
              <a:rPr lang="en-US" dirty="0" err="1"/>
              <a:t>UtahIMCMRs</a:t>
            </a:r>
            <a:endParaRPr lang="en-US" dirty="0"/>
          </a:p>
        </p:txBody>
      </p:sp>
      <p:pic>
        <p:nvPicPr>
          <p:cNvPr id="4" name="Picture 3">
            <a:extLst>
              <a:ext uri="{FF2B5EF4-FFF2-40B4-BE49-F238E27FC236}">
                <a16:creationId xmlns:a16="http://schemas.microsoft.com/office/drawing/2014/main" id="{8D02FF73-3880-AA45-81D8-9A32D2280E21}"/>
              </a:ext>
            </a:extLst>
          </p:cNvPr>
          <p:cNvPicPr>
            <a:picLocks noChangeAspect="1"/>
          </p:cNvPicPr>
          <p:nvPr/>
        </p:nvPicPr>
        <p:blipFill>
          <a:blip r:embed="rId3"/>
          <a:stretch>
            <a:fillRect/>
          </a:stretch>
        </p:blipFill>
        <p:spPr>
          <a:xfrm>
            <a:off x="1019161" y="2331656"/>
            <a:ext cx="12592077" cy="4297222"/>
          </a:xfrm>
          <a:prstGeom prst="rect">
            <a:avLst/>
          </a:prstGeom>
        </p:spPr>
      </p:pic>
    </p:spTree>
    <p:extLst>
      <p:ext uri="{BB962C8B-B14F-4D97-AF65-F5344CB8AC3E}">
        <p14:creationId xmlns:p14="http://schemas.microsoft.com/office/powerpoint/2010/main" val="3146894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Obligations to Our patient </a:t>
            </a:r>
            <a:r>
              <a:rPr lang="en-US" dirty="0">
                <a:solidFill>
                  <a:schemeClr val="bg1">
                    <a:lumMod val="50000"/>
                  </a:schemeClr>
                </a:solidFill>
              </a:rPr>
              <a:t>vs society</a:t>
            </a:r>
          </a:p>
        </p:txBody>
      </p:sp>
      <p:sp>
        <p:nvSpPr>
          <p:cNvPr id="8" name="Text Placeholder 7"/>
          <p:cNvSpPr>
            <a:spLocks noGrp="1"/>
          </p:cNvSpPr>
          <p:nvPr>
            <p:ph type="body" sz="quarter" idx="11"/>
          </p:nvPr>
        </p:nvSpPr>
        <p:spPr>
          <a:xfrm>
            <a:off x="2592763" y="7866924"/>
            <a:ext cx="1796357" cy="362675"/>
          </a:xfrm>
        </p:spPr>
        <p:txBody>
          <a:bodyPr/>
          <a:lstStyle/>
          <a:p>
            <a:r>
              <a:rPr lang="en-US" dirty="0"/>
              <a:t>@</a:t>
            </a:r>
            <a:r>
              <a:rPr lang="en-US" dirty="0" err="1"/>
              <a:t>UtahIMCMRs</a:t>
            </a:r>
            <a:endParaRPr lang="en-US" dirty="0"/>
          </a:p>
        </p:txBody>
      </p:sp>
      <p:sp>
        <p:nvSpPr>
          <p:cNvPr id="11" name="Text Placeholder 10"/>
          <p:cNvSpPr>
            <a:spLocks noGrp="1"/>
          </p:cNvSpPr>
          <p:nvPr>
            <p:ph type="body" sz="quarter" idx="15"/>
          </p:nvPr>
        </p:nvSpPr>
        <p:spPr/>
        <p:txBody>
          <a:bodyPr/>
          <a:lstStyle/>
          <a:p>
            <a:r>
              <a:rPr lang="en-US" b="1" dirty="0"/>
              <a:t>DOI: </a:t>
            </a:r>
            <a:r>
              <a:rPr lang="en-US" dirty="0"/>
              <a:t>10.7326/M18-2160</a:t>
            </a:r>
          </a:p>
        </p:txBody>
      </p:sp>
      <p:pic>
        <p:nvPicPr>
          <p:cNvPr id="4" name="Picture 3" descr="A screenshot of a social media post&#10;&#10;Description automatically generated">
            <a:extLst>
              <a:ext uri="{FF2B5EF4-FFF2-40B4-BE49-F238E27FC236}">
                <a16:creationId xmlns:a16="http://schemas.microsoft.com/office/drawing/2014/main" id="{3677BA2D-7938-434A-8986-56D94DED554F}"/>
              </a:ext>
            </a:extLst>
          </p:cNvPr>
          <p:cNvPicPr>
            <a:picLocks noChangeAspect="1"/>
          </p:cNvPicPr>
          <p:nvPr/>
        </p:nvPicPr>
        <p:blipFill>
          <a:blip r:embed="rId3"/>
          <a:stretch>
            <a:fillRect/>
          </a:stretch>
        </p:blipFill>
        <p:spPr>
          <a:xfrm>
            <a:off x="347336" y="1468430"/>
            <a:ext cx="10550568" cy="5062999"/>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D4C8BE83-136F-3D47-A3EF-211D17250316}"/>
              </a:ext>
            </a:extLst>
          </p:cNvPr>
          <p:cNvPicPr>
            <a:picLocks noChangeAspect="1"/>
          </p:cNvPicPr>
          <p:nvPr/>
        </p:nvPicPr>
        <p:blipFill>
          <a:blip r:embed="rId4"/>
          <a:stretch>
            <a:fillRect/>
          </a:stretch>
        </p:blipFill>
        <p:spPr>
          <a:xfrm>
            <a:off x="9160294" y="1582057"/>
            <a:ext cx="5359718" cy="3526972"/>
          </a:xfrm>
          <a:prstGeom prst="rect">
            <a:avLst/>
          </a:prstGeom>
        </p:spPr>
      </p:pic>
      <p:pic>
        <p:nvPicPr>
          <p:cNvPr id="12" name="Picture 11" descr="A screenshot of a cell phone&#10;&#10;Description automatically generated">
            <a:extLst>
              <a:ext uri="{FF2B5EF4-FFF2-40B4-BE49-F238E27FC236}">
                <a16:creationId xmlns:a16="http://schemas.microsoft.com/office/drawing/2014/main" id="{AD02B6BD-C212-8E45-B9AC-4D8C2B87B7DE}"/>
              </a:ext>
            </a:extLst>
          </p:cNvPr>
          <p:cNvPicPr>
            <a:picLocks noChangeAspect="1"/>
          </p:cNvPicPr>
          <p:nvPr/>
        </p:nvPicPr>
        <p:blipFill>
          <a:blip r:embed="rId5"/>
          <a:stretch>
            <a:fillRect/>
          </a:stretch>
        </p:blipFill>
        <p:spPr>
          <a:xfrm>
            <a:off x="4433604" y="3889360"/>
            <a:ext cx="6464300" cy="2895600"/>
          </a:xfrm>
          <a:prstGeom prst="rect">
            <a:avLst/>
          </a:prstGeom>
        </p:spPr>
      </p:pic>
    </p:spTree>
    <p:extLst>
      <p:ext uri="{BB962C8B-B14F-4D97-AF65-F5344CB8AC3E}">
        <p14:creationId xmlns:p14="http://schemas.microsoft.com/office/powerpoint/2010/main" val="3308600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rcRect/>
          <a:stretch/>
        </p:blipFill>
        <p:spPr>
          <a:xfrm>
            <a:off x="5965371" y="1711121"/>
            <a:ext cx="8370186" cy="5418334"/>
          </a:xfrm>
          <a:prstGeom prst="rect">
            <a:avLst/>
          </a:prstGeom>
        </p:spPr>
      </p:pic>
      <p:sp>
        <p:nvSpPr>
          <p:cNvPr id="2" name="Title 1"/>
          <p:cNvSpPr>
            <a:spLocks noGrp="1"/>
          </p:cNvSpPr>
          <p:nvPr>
            <p:ph type="title"/>
          </p:nvPr>
        </p:nvSpPr>
        <p:spPr/>
        <p:txBody>
          <a:bodyPr/>
          <a:lstStyle/>
          <a:p>
            <a:r>
              <a:rPr lang="en-US" dirty="0"/>
              <a:t>Why individual patient first </a:t>
            </a:r>
            <a:r>
              <a:rPr lang="en-US" dirty="0">
                <a:solidFill>
                  <a:schemeClr val="bg1">
                    <a:lumMod val="50000"/>
                  </a:schemeClr>
                </a:solidFill>
              </a:rPr>
              <a:t>isn’t ethical</a:t>
            </a:r>
          </a:p>
        </p:txBody>
      </p:sp>
      <p:sp>
        <p:nvSpPr>
          <p:cNvPr id="8" name="Text Placeholder 7"/>
          <p:cNvSpPr>
            <a:spLocks noGrp="1"/>
          </p:cNvSpPr>
          <p:nvPr>
            <p:ph type="body" sz="quarter" idx="11"/>
          </p:nvPr>
        </p:nvSpPr>
        <p:spPr>
          <a:xfrm>
            <a:off x="2592763" y="7866924"/>
            <a:ext cx="1796357" cy="362675"/>
          </a:xfrm>
        </p:spPr>
        <p:txBody>
          <a:bodyPr/>
          <a:lstStyle/>
          <a:p>
            <a:r>
              <a:rPr lang="en-US" dirty="0"/>
              <a:t>@</a:t>
            </a:r>
            <a:r>
              <a:rPr lang="en-US" dirty="0" err="1"/>
              <a:t>UtahIMCMRs</a:t>
            </a:r>
            <a:endParaRPr lang="en-US" dirty="0"/>
          </a:p>
        </p:txBody>
      </p:sp>
      <p:sp>
        <p:nvSpPr>
          <p:cNvPr id="11" name="Text Placeholder 10"/>
          <p:cNvSpPr>
            <a:spLocks noGrp="1"/>
          </p:cNvSpPr>
          <p:nvPr>
            <p:ph type="body" sz="quarter" idx="15"/>
          </p:nvPr>
        </p:nvSpPr>
        <p:spPr/>
        <p:txBody>
          <a:bodyPr/>
          <a:lstStyle/>
          <a:p>
            <a:endParaRPr lang="en-US"/>
          </a:p>
        </p:txBody>
      </p:sp>
      <p:pic>
        <p:nvPicPr>
          <p:cNvPr id="4" name="Picture 3">
            <a:extLst>
              <a:ext uri="{FF2B5EF4-FFF2-40B4-BE49-F238E27FC236}">
                <a16:creationId xmlns:a16="http://schemas.microsoft.com/office/drawing/2014/main" id="{825109A7-2A59-4D4A-AC51-6171F79CB679}"/>
              </a:ext>
            </a:extLst>
          </p:cNvPr>
          <p:cNvPicPr>
            <a:picLocks noChangeAspect="1"/>
          </p:cNvPicPr>
          <p:nvPr/>
        </p:nvPicPr>
        <p:blipFill>
          <a:blip r:embed="rId4"/>
          <a:stretch>
            <a:fillRect/>
          </a:stretch>
        </p:blipFill>
        <p:spPr>
          <a:xfrm>
            <a:off x="407424" y="2960241"/>
            <a:ext cx="5557947" cy="2920093"/>
          </a:xfrm>
          <a:prstGeom prst="rect">
            <a:avLst/>
          </a:prstGeom>
        </p:spPr>
      </p:pic>
    </p:spTree>
    <p:extLst>
      <p:ext uri="{BB962C8B-B14F-4D97-AF65-F5344CB8AC3E}">
        <p14:creationId xmlns:p14="http://schemas.microsoft.com/office/powerpoint/2010/main" val="116540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rcRect/>
          <a:stretch/>
        </p:blipFill>
        <p:spPr>
          <a:xfrm>
            <a:off x="7792740" y="3018460"/>
            <a:ext cx="6261413" cy="3168155"/>
          </a:xfrm>
          <a:prstGeom prst="rect">
            <a:avLst/>
          </a:prstGeom>
        </p:spPr>
      </p:pic>
      <p:sp>
        <p:nvSpPr>
          <p:cNvPr id="2" name="Title 1"/>
          <p:cNvSpPr>
            <a:spLocks noGrp="1"/>
          </p:cNvSpPr>
          <p:nvPr>
            <p:ph type="title"/>
          </p:nvPr>
        </p:nvSpPr>
        <p:spPr/>
        <p:txBody>
          <a:bodyPr/>
          <a:lstStyle/>
          <a:p>
            <a:r>
              <a:rPr lang="en-US" dirty="0"/>
              <a:t>Solution </a:t>
            </a:r>
            <a:r>
              <a:rPr lang="en-US" dirty="0">
                <a:solidFill>
                  <a:schemeClr val="bg1">
                    <a:lumMod val="50000"/>
                  </a:schemeClr>
                </a:solidFill>
              </a:rPr>
              <a:t>Crisis triage teams</a:t>
            </a:r>
          </a:p>
        </p:txBody>
      </p:sp>
      <p:sp>
        <p:nvSpPr>
          <p:cNvPr id="5" name="Content Placeholder 4"/>
          <p:cNvSpPr>
            <a:spLocks noGrp="1"/>
          </p:cNvSpPr>
          <p:nvPr>
            <p:ph sz="half" idx="1"/>
          </p:nvPr>
        </p:nvSpPr>
        <p:spPr/>
        <p:txBody>
          <a:bodyPr/>
          <a:lstStyle/>
          <a:p>
            <a:r>
              <a:rPr lang="en-US" dirty="0"/>
              <a:t>Senior clinicians</a:t>
            </a:r>
          </a:p>
          <a:p>
            <a:r>
              <a:rPr lang="en-US" dirty="0"/>
              <a:t>Not involved in patient care</a:t>
            </a:r>
          </a:p>
          <a:p>
            <a:pPr lvl="1"/>
            <a:r>
              <a:rPr lang="en-US" dirty="0"/>
              <a:t>No duty to individual patient</a:t>
            </a:r>
          </a:p>
          <a:p>
            <a:r>
              <a:rPr lang="en-US" dirty="0"/>
              <a:t>Decide who gets resources</a:t>
            </a:r>
          </a:p>
        </p:txBody>
      </p:sp>
      <p:sp>
        <p:nvSpPr>
          <p:cNvPr id="14" name="Text Placeholder 13"/>
          <p:cNvSpPr>
            <a:spLocks noGrp="1"/>
          </p:cNvSpPr>
          <p:nvPr>
            <p:ph type="body" sz="quarter" idx="16"/>
          </p:nvPr>
        </p:nvSpPr>
        <p:spPr/>
        <p:txBody>
          <a:bodyPr/>
          <a:lstStyle/>
          <a:p>
            <a:r>
              <a:rPr lang="en-US" dirty="0"/>
              <a:t>DOI: 10.1056/NEJMp2005689</a:t>
            </a:r>
          </a:p>
        </p:txBody>
      </p:sp>
    </p:spTree>
    <p:extLst>
      <p:ext uri="{BB962C8B-B14F-4D97-AF65-F5344CB8AC3E}">
        <p14:creationId xmlns:p14="http://schemas.microsoft.com/office/powerpoint/2010/main" val="2011485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B7F15D18245C1458954909DB36AE657" ma:contentTypeVersion="0" ma:contentTypeDescription="Create a new document." ma:contentTypeScope="" ma:versionID="31d1ffe5a42fea02fd9322eb624dbb2b">
  <xsd:schema xmlns:xsd="http://www.w3.org/2001/XMLSchema" xmlns:xs="http://www.w3.org/2001/XMLSchema" xmlns:p="http://schemas.microsoft.com/office/2006/metadata/properties" xmlns:ns2="402b49ca-617a-4412-a136-22a821ef8eb4" targetNamespace="http://schemas.microsoft.com/office/2006/metadata/properties" ma:root="true" ma:fieldsID="2b995caac7fa654b91bcd9862e99db1b" ns2:_="">
    <xsd:import namespace="402b49ca-617a-4412-a136-22a821ef8eb4"/>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02b49ca-617a-4412-a136-22a821ef8eb4"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Version=15.0.0.0,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Version=15.0.0.0,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_dlc_DocId xmlns="402b49ca-617a-4412-a136-22a821ef8eb4">PULSEDOC-1743074161-10</_dlc_DocId>
    <_dlc_DocIdUrl xmlns="402b49ca-617a-4412-a136-22a821ef8eb4">
      <Url>https://pulse.utah.edu/site/marcomm/_layouts/15/DocIdRedir.aspx?ID=PULSEDOC-1743074161-10</Url>
      <Description>PULSEDOC-1743074161-10</Description>
    </_dlc_DocIdUrl>
  </documentManagement>
</p:properties>
</file>

<file path=customXml/itemProps1.xml><?xml version="1.0" encoding="utf-8"?>
<ds:datastoreItem xmlns:ds="http://schemas.openxmlformats.org/officeDocument/2006/customXml" ds:itemID="{CE0C0EAB-78E5-4DEE-A2CC-E0005E0926CC}">
  <ds:schemaRefs>
    <ds:schemaRef ds:uri="http://schemas.microsoft.com/sharepoint/v3/contenttype/forms"/>
  </ds:schemaRefs>
</ds:datastoreItem>
</file>

<file path=customXml/itemProps2.xml><?xml version="1.0" encoding="utf-8"?>
<ds:datastoreItem xmlns:ds="http://schemas.openxmlformats.org/officeDocument/2006/customXml" ds:itemID="{3EEA819B-F561-46B5-BFBC-5A6D8467DDC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02b49ca-617a-4412-a136-22a821ef8eb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C870874-4101-4083-8869-B7DFFD15ED45}">
  <ds:schemaRefs>
    <ds:schemaRef ds:uri="http://schemas.microsoft.com/sharepoint/events"/>
  </ds:schemaRefs>
</ds:datastoreItem>
</file>

<file path=customXml/itemProps4.xml><?xml version="1.0" encoding="utf-8"?>
<ds:datastoreItem xmlns:ds="http://schemas.openxmlformats.org/officeDocument/2006/customXml" ds:itemID="{2B84F3E7-A722-454A-B198-D9EF151DD1CC}">
  <ds:schemaRefs>
    <ds:schemaRef ds:uri="http://schemas.microsoft.com/office/infopath/2007/PartnerControls"/>
    <ds:schemaRef ds:uri="http://www.w3.org/XML/1998/namespace"/>
    <ds:schemaRef ds:uri="http://schemas.microsoft.com/office/2006/documentManagement/types"/>
    <ds:schemaRef ds:uri="http://schemas.microsoft.com/office/2006/metadata/properties"/>
    <ds:schemaRef ds:uri="http://purl.org/dc/terms/"/>
    <ds:schemaRef ds:uri="http://purl.org/dc/elements/1.1/"/>
    <ds:schemaRef ds:uri="http://schemas.openxmlformats.org/package/2006/metadata/core-properties"/>
    <ds:schemaRef ds:uri="402b49ca-617a-4412-a136-22a821ef8eb4"/>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3794</TotalTime>
  <Words>1609</Words>
  <Application>Microsoft Macintosh PowerPoint</Application>
  <PresentationFormat>Custom</PresentationFormat>
  <Paragraphs>187</Paragraphs>
  <Slides>13</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Century Gothic</vt:lpstr>
      <vt:lpstr>Century Gothic Bold</vt:lpstr>
      <vt:lpstr>Century Gothic Bold Italic</vt:lpstr>
      <vt:lpstr>Office Theme</vt:lpstr>
      <vt:lpstr>Rationing and crisis care</vt:lpstr>
      <vt:lpstr>PowerPoint Presentation</vt:lpstr>
      <vt:lpstr>Medical Ethics First, Do no harm</vt:lpstr>
      <vt:lpstr>Case1a: Ventilator scarcity</vt:lpstr>
      <vt:lpstr>Case1B: Ventilator scarcity</vt:lpstr>
      <vt:lpstr>Trolley problem omission v commission</vt:lpstr>
      <vt:lpstr>Obligations to Our patient vs society</vt:lpstr>
      <vt:lpstr>Why individual patient first isn’t ethical</vt:lpstr>
      <vt:lpstr>Solution Crisis triage teams</vt:lpstr>
      <vt:lpstr>Rationing care: dialysis, transplants</vt:lpstr>
      <vt:lpstr>Rationing care: COVID Vaccine</vt:lpstr>
      <vt:lpstr>UTah crisis standards of care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Lucas Svaren</dc:creator>
  <cp:lastModifiedBy>BRIAN LOCKE</cp:lastModifiedBy>
  <cp:revision>305</cp:revision>
  <cp:lastPrinted>2016-08-31T21:58:28Z</cp:lastPrinted>
  <dcterms:created xsi:type="dcterms:W3CDTF">2016-08-02T16:41:37Z</dcterms:created>
  <dcterms:modified xsi:type="dcterms:W3CDTF">2020-04-12T14:44:12Z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dlc_DocIdItemGuid">
    <vt:lpwstr>8551c8e8-7156-4bdb-9a8d-e1a67c0c2fd5</vt:lpwstr>
  </property>
  <property fmtid="{D5CDD505-2E9C-101B-9397-08002B2CF9AE}" pid="3" name="ContentTypeId">
    <vt:lpwstr>0x0101000B7F15D18245C1458954909DB36AE657</vt:lpwstr>
  </property>
</Properties>
</file>

<file path=docProps/thumbnail.jpeg>
</file>